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comments/comment3.xml" ContentType="application/vnd.openxmlformats-officedocument.presentationml.comments+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27"/>
  </p:notesMasterIdLst>
  <p:handoutMasterIdLst>
    <p:handoutMasterId r:id="rId28"/>
  </p:handoutMasterIdLst>
  <p:sldIdLst>
    <p:sldId id="500" r:id="rId3"/>
    <p:sldId id="521" r:id="rId4"/>
    <p:sldId id="529" r:id="rId5"/>
    <p:sldId id="506" r:id="rId6"/>
    <p:sldId id="528" r:id="rId7"/>
    <p:sldId id="526" r:id="rId8"/>
    <p:sldId id="541" r:id="rId9"/>
    <p:sldId id="530" r:id="rId10"/>
    <p:sldId id="542" r:id="rId11"/>
    <p:sldId id="531" r:id="rId12"/>
    <p:sldId id="543" r:id="rId13"/>
    <p:sldId id="532" r:id="rId14"/>
    <p:sldId id="544" r:id="rId15"/>
    <p:sldId id="533" r:id="rId16"/>
    <p:sldId id="540" r:id="rId17"/>
    <p:sldId id="545" r:id="rId18"/>
    <p:sldId id="535" r:id="rId19"/>
    <p:sldId id="536" r:id="rId20"/>
    <p:sldId id="537" r:id="rId21"/>
    <p:sldId id="546" r:id="rId22"/>
    <p:sldId id="538" r:id="rId23"/>
    <p:sldId id="547" r:id="rId24"/>
    <p:sldId id="539" r:id="rId25"/>
    <p:sldId id="548" r:id="rId26"/>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charset="0"/>
        <a:ea typeface="ＭＳ Ｐゴシック"/>
        <a:cs typeface="ＭＳ Ｐゴシック"/>
      </a:defRPr>
    </a:lvl5pPr>
    <a:lvl6pPr marL="2286000" algn="l" defTabSz="914400" rtl="0" eaLnBrk="1" latinLnBrk="0" hangingPunct="1">
      <a:defRPr sz="2400" kern="1200">
        <a:solidFill>
          <a:schemeClr val="tx1"/>
        </a:solidFill>
        <a:latin typeface="Arial" charset="0"/>
        <a:ea typeface="ＭＳ Ｐゴシック"/>
        <a:cs typeface="ＭＳ Ｐゴシック"/>
      </a:defRPr>
    </a:lvl6pPr>
    <a:lvl7pPr marL="2743200" algn="l" defTabSz="914400" rtl="0" eaLnBrk="1" latinLnBrk="0" hangingPunct="1">
      <a:defRPr sz="2400" kern="1200">
        <a:solidFill>
          <a:schemeClr val="tx1"/>
        </a:solidFill>
        <a:latin typeface="Arial" charset="0"/>
        <a:ea typeface="ＭＳ Ｐゴシック"/>
        <a:cs typeface="ＭＳ Ｐゴシック"/>
      </a:defRPr>
    </a:lvl7pPr>
    <a:lvl8pPr marL="3200400" algn="l" defTabSz="914400" rtl="0" eaLnBrk="1" latinLnBrk="0" hangingPunct="1">
      <a:defRPr sz="2400" kern="1200">
        <a:solidFill>
          <a:schemeClr val="tx1"/>
        </a:solidFill>
        <a:latin typeface="Arial" charset="0"/>
        <a:ea typeface="ＭＳ Ｐゴシック"/>
        <a:cs typeface="ＭＳ Ｐゴシック"/>
      </a:defRPr>
    </a:lvl8pPr>
    <a:lvl9pPr marL="3657600" algn="l" defTabSz="914400" rtl="0" eaLnBrk="1" latinLnBrk="0" hangingPunct="1">
      <a:defRPr sz="2400" kern="1200">
        <a:solidFill>
          <a:schemeClr val="tx1"/>
        </a:solidFill>
        <a:latin typeface="Arial" charset="0"/>
        <a:ea typeface="ＭＳ Ｐゴシック"/>
        <a:cs typeface="ＭＳ Ｐゴシック"/>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bell" initials="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00058"/>
    <a:srgbClr val="0000FF"/>
    <a:srgbClr val="9E1F63"/>
    <a:srgbClr val="A1968A"/>
    <a:srgbClr val="9C023D"/>
    <a:srgbClr val="020000"/>
  </p:clrMru>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5208" autoAdjust="0"/>
  </p:normalViewPr>
  <p:slideViewPr>
    <p:cSldViewPr>
      <p:cViewPr>
        <p:scale>
          <a:sx n="80" d="100"/>
          <a:sy n="80" d="100"/>
        </p:scale>
        <p:origin x="-870" y="-5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1086" y="-102"/>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4-11-10T11:36:42.792" idx="7">
    <p:pos x="5760" y="0"/>
    <p:text>Should we include?</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4-11-10T11:36:42.792" idx="2">
    <p:pos x="5760" y="0"/>
    <p:text>Should we include?</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14-11-10T11:36:42.792" idx="6">
    <p:pos x="5760" y="0"/>
    <p:text>Should we include?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66" tIns="46583" rIns="93166" bIns="46583"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3166" tIns="46583" rIns="93166" bIns="46583" numCol="1" anchor="t" anchorCtr="0" compatLnSpc="1">
            <a:prstTxWarp prst="textNoShape">
              <a:avLst/>
            </a:prstTxWarp>
          </a:bodyPr>
          <a:lstStyle>
            <a:lvl1pPr algn="r">
              <a:defRPr sz="1200">
                <a:latin typeface="Calibri" pitchFamily="-108" charset="0"/>
                <a:ea typeface="ＭＳ Ｐゴシック" pitchFamily="-108" charset="-128"/>
                <a:cs typeface="+mn-cs"/>
              </a:defRPr>
            </a:lvl1pPr>
          </a:lstStyle>
          <a:p>
            <a:pPr>
              <a:defRPr/>
            </a:pPr>
            <a:fld id="{D46C8569-F2CC-45A8-A6D4-C84EFEAF99D0}" type="datetime1">
              <a:rPr lang="en-US"/>
              <a:pPr>
                <a:defRPr/>
              </a:pPr>
              <a:t>2/1/2017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66" tIns="46583" rIns="93166" bIns="46583"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3166" tIns="46583" rIns="93166" bIns="46583" numCol="1" anchor="b" anchorCtr="0" compatLnSpc="1">
            <a:prstTxWarp prst="textNoShape">
              <a:avLst/>
            </a:prstTxWarp>
          </a:bodyPr>
          <a:lstStyle>
            <a:lvl1pPr algn="r">
              <a:defRPr sz="1200">
                <a:latin typeface="Calibri" pitchFamily="-108" charset="0"/>
                <a:ea typeface="ＭＳ Ｐゴシック" pitchFamily="-108" charset="-128"/>
                <a:cs typeface="+mn-cs"/>
              </a:defRPr>
            </a:lvl1pPr>
          </a:lstStyle>
          <a:p>
            <a:pPr>
              <a:defRPr/>
            </a:pPr>
            <a:fld id="{BB514436-1D4C-40EB-B0F9-9821EC90F726}"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35" tIns="45718" rIns="91435" bIns="45718"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1435" tIns="45718" rIns="91435" bIns="45718" numCol="1" anchor="t" anchorCtr="0" compatLnSpc="1">
            <a:prstTxWarp prst="textNoShape">
              <a:avLst/>
            </a:prstTxWarp>
          </a:bodyPr>
          <a:lstStyle>
            <a:lvl1pPr algn="r">
              <a:defRPr sz="1200">
                <a:latin typeface="Calibri" pitchFamily="-108" charset="0"/>
                <a:ea typeface="ＭＳ Ｐゴシック" pitchFamily="-108" charset="-128"/>
                <a:cs typeface="+mn-cs"/>
              </a:defRPr>
            </a:lvl1pPr>
          </a:lstStyle>
          <a:p>
            <a:pPr>
              <a:defRPr/>
            </a:pPr>
            <a:fld id="{F479CF67-AC73-4B1B-8420-93D12A64DC4C}" type="datetime1">
              <a:rPr lang="en-US"/>
              <a:pPr>
                <a:defRPr/>
              </a:pPr>
              <a:t>2/1/2017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35" tIns="45718" rIns="91435" bIns="45718"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35" tIns="45718" rIns="91435" bIns="4571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1435" tIns="45718" rIns="91435" bIns="45718"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35" tIns="45718" rIns="91435" bIns="45718" numCol="1" anchor="b" anchorCtr="0" compatLnSpc="1">
            <a:prstTxWarp prst="textNoShape">
              <a:avLst/>
            </a:prstTxWarp>
          </a:bodyPr>
          <a:lstStyle>
            <a:lvl1pPr algn="r">
              <a:defRPr sz="1200">
                <a:latin typeface="Calibri" pitchFamily="-108" charset="0"/>
                <a:ea typeface="ＭＳ Ｐゴシック" pitchFamily="-108" charset="-128"/>
                <a:cs typeface="+mn-cs"/>
              </a:defRPr>
            </a:lvl1pPr>
          </a:lstStyle>
          <a:p>
            <a:pPr>
              <a:defRPr/>
            </a:pPr>
            <a:fld id="{610949A8-BB4C-4866-B589-0B9886391ED0}"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ＭＳ Ｐゴシック" pitchFamily="-108" charset="-128"/>
        <a:cs typeface="ＭＳ Ｐゴシック" pitchFamily="-108"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08" charset="-128"/>
        <a:cs typeface="ＭＳ Ｐゴシック"/>
      </a:defRPr>
    </a:lvl2pPr>
    <a:lvl3pPr marL="914400" algn="l" rtl="0" eaLnBrk="0" fontAlgn="base" hangingPunct="0">
      <a:spcBef>
        <a:spcPct val="30000"/>
      </a:spcBef>
      <a:spcAft>
        <a:spcPct val="0"/>
      </a:spcAft>
      <a:defRPr sz="1200" kern="1200">
        <a:solidFill>
          <a:schemeClr val="tx1"/>
        </a:solidFill>
        <a:latin typeface="+mn-lt"/>
        <a:ea typeface="ＭＳ Ｐゴシック" pitchFamily="-108" charset="-128"/>
        <a:cs typeface="ＭＳ Ｐゴシック"/>
      </a:defRPr>
    </a:lvl3pPr>
    <a:lvl4pPr marL="1371600" algn="l" rtl="0" eaLnBrk="0" fontAlgn="base" hangingPunct="0">
      <a:spcBef>
        <a:spcPct val="30000"/>
      </a:spcBef>
      <a:spcAft>
        <a:spcPct val="0"/>
      </a:spcAft>
      <a:defRPr sz="1200" kern="1200">
        <a:solidFill>
          <a:schemeClr val="tx1"/>
        </a:solidFill>
        <a:latin typeface="+mn-lt"/>
        <a:ea typeface="ＭＳ Ｐゴシック" pitchFamily="-108" charset="-128"/>
        <a:cs typeface="ＭＳ Ｐゴシック"/>
      </a:defRPr>
    </a:lvl4pPr>
    <a:lvl5pPr marL="1828800" algn="l" rtl="0" eaLnBrk="0" fontAlgn="base" hangingPunct="0">
      <a:spcBef>
        <a:spcPct val="30000"/>
      </a:spcBef>
      <a:spcAft>
        <a:spcPct val="0"/>
      </a:spcAft>
      <a:defRPr sz="1200" kern="1200">
        <a:solidFill>
          <a:schemeClr val="tx1"/>
        </a:solidFill>
        <a:latin typeface="+mn-lt"/>
        <a:ea typeface="ＭＳ Ｐゴシック" pitchFamily="-108"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ea typeface="ＭＳ Ｐゴシック"/>
              <a:cs typeface="ＭＳ Ｐゴシック"/>
            </a:endParaRPr>
          </a:p>
          <a:p>
            <a:endParaRPr lang="en-US" smtClean="0">
              <a:ea typeface="ＭＳ Ｐゴシック"/>
              <a:cs typeface="ＭＳ Ｐゴシック"/>
            </a:endParaRPr>
          </a:p>
          <a:p>
            <a:r>
              <a:rPr lang="en-US" smtClean="0">
                <a:ea typeface="ＭＳ Ｐゴシック"/>
                <a:cs typeface="ＭＳ Ｐゴシック"/>
              </a:rPr>
              <a:t>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bwMode="auto">
          <a:noFill/>
          <a:ln>
            <a:solidFill>
              <a:srgbClr val="000000"/>
            </a:solidFill>
            <a:miter lim="800000"/>
            <a:headEnd/>
            <a:tailEnd/>
          </a:ln>
        </p:spPr>
      </p:sp>
      <p:sp>
        <p:nvSpPr>
          <p:cNvPr id="7577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05A14BB-B748-4B76-8E87-03D12E7EFD98}" type="datetime1">
              <a:rPr lang="en-US"/>
              <a:pPr>
                <a:defRPr/>
              </a:pPr>
              <a:t>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C8F95D1-3905-42C6-A191-4166909EB54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AA3A718-E92F-42B4-A6F7-1C914BCF401F}" type="datetime1">
              <a:rPr lang="en-US"/>
              <a:pPr>
                <a:defRPr/>
              </a:pPr>
              <a:t>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08E149-6754-4FF1-B056-1DA4D0DD538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440DB83-A8F3-4E4B-BB2F-4448ACB414BE}" type="datetime1">
              <a:rPr lang="en-US"/>
              <a:pPr>
                <a:defRPr/>
              </a:pPr>
              <a:t>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6F1F20B-5933-4264-AB16-9AB8D919867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8CA238E-984D-4A02-A286-BD5AFAD82AFD}" type="datetime1">
              <a:rPr lang="en-US"/>
              <a:pPr>
                <a:defRPr/>
              </a:pPr>
              <a:t>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502C15-4D46-4AA6-B9B1-CB49F48B06FA}"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9FF4A69-795D-44C8-A277-3D8A5D6953DE}" type="datetime1">
              <a:rPr lang="en-US"/>
              <a:pPr>
                <a:defRPr/>
              </a:pPr>
              <a:t>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5EF9601-4F86-4672-93B3-F59F637DA815}"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4431B20-0FDE-4BDC-A4D6-436574A86F34}" type="datetime1">
              <a:rPr lang="en-US"/>
              <a:pPr>
                <a:defRPr/>
              </a:pPr>
              <a:t>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202182-13FC-44F1-BA8D-DD79A1F3347E}"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9596386-AC95-4C9A-A9DC-4F928E045244}" type="datetime1">
              <a:rPr lang="en-US"/>
              <a:pPr>
                <a:defRPr/>
              </a:pPr>
              <a:t>2/1/2017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A0C28DD-FE95-4C23-B34B-2F87FC00DEBD}"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9841FE4-E260-4EEC-823C-0CD7A82421C8}" type="datetime1">
              <a:rPr lang="en-US"/>
              <a:pPr>
                <a:defRPr/>
              </a:pPr>
              <a:t>2/1/2017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87F27D3-5B05-4F4C-BB49-1E204FBF9EA7}"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6CAB99D-1A06-4849-A08E-07453F5BBED6}" type="datetime1">
              <a:rPr lang="en-US"/>
              <a:pPr>
                <a:defRPr/>
              </a:pPr>
              <a:t>2/1/2017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9484E88-FC36-4DD5-A16F-1D263ACB55BE}"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56B1BF9-9289-4ACE-9C04-70E4D43BEB79}" type="datetime1">
              <a:rPr lang="en-US"/>
              <a:pPr>
                <a:defRPr/>
              </a:pPr>
              <a:t>2/1/2017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4A93F45-90DE-4726-9828-941EB2AE629D}"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42D7B98-1611-47A4-8E79-781DEF825E5E}" type="datetime1">
              <a:rPr lang="en-US"/>
              <a:pPr>
                <a:defRPr/>
              </a:pPr>
              <a:t>2/1/2017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7564F2C-3839-48A2-A20C-90731F6A667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8138C6F-F9F1-44D1-9EC5-A53487D0B1EA}" type="datetime1">
              <a:rPr lang="en-US"/>
              <a:pPr>
                <a:defRPr/>
              </a:pPr>
              <a:t>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2CEA70-79E3-434A-9138-22121E75D4F8}"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7712A45-169D-41BE-91A5-C9533D0D755D}" type="datetime1">
              <a:rPr lang="en-US"/>
              <a:pPr>
                <a:defRPr/>
              </a:pPr>
              <a:t>2/1/2017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90C69C7-AB76-414D-AD09-018ECDF2178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5DFF11A-F926-430D-B0BF-9DD84CBCCB0B}" type="datetime1">
              <a:rPr lang="en-US"/>
              <a:pPr>
                <a:defRPr/>
              </a:pPr>
              <a:t>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E2365D-6C2F-4220-AB80-9C6B782A90A8}"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22217ED-6B5D-42CE-AF26-A5487DB747C0}" type="datetime1">
              <a:rPr lang="en-US"/>
              <a:pPr>
                <a:defRPr/>
              </a:pPr>
              <a:t>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91E4346-11C7-4528-98E4-CF40B0AD66E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E59A772-A710-45B1-8ABF-C7A8CAD23077}" type="datetime1">
              <a:rPr lang="en-US"/>
              <a:pPr>
                <a:defRPr/>
              </a:pPr>
              <a:t>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DF278A7-0B2B-4758-A7A6-672FCFD757C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F41EB63-FB5A-481E-8BA6-74CAD5353DB3}" type="datetime1">
              <a:rPr lang="en-US"/>
              <a:pPr>
                <a:defRPr/>
              </a:pPr>
              <a:t>2/1/2017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917B2E5-AFC6-477C-B87A-011F1371E5B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838E78C-7376-4E04-92EB-9C465215E41F}" type="datetime1">
              <a:rPr lang="en-US"/>
              <a:pPr>
                <a:defRPr/>
              </a:pPr>
              <a:t>2/1/2017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5875D9F-CD96-4DB1-8B5C-FB7D1619144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8532D85-0342-4EBB-A1CF-D907448B36F9}" type="datetime1">
              <a:rPr lang="en-US"/>
              <a:pPr>
                <a:defRPr/>
              </a:pPr>
              <a:t>2/1/2017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3D2B34D-330B-4762-B4A4-F09578DD820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4147B8-498D-4CA8-AE4D-E0E3F3AF1C6A}" type="datetime1">
              <a:rPr lang="en-US"/>
              <a:pPr>
                <a:defRPr/>
              </a:pPr>
              <a:t>2/1/2017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CF1CCF3-1A59-43C2-A2E6-9385B286ED0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EB29B99-3EF0-4F8A-A90F-81F3DA25790B}" type="datetime1">
              <a:rPr lang="en-US"/>
              <a:pPr>
                <a:defRPr/>
              </a:pPr>
              <a:t>2/1/2017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C5795D3-12F4-4214-BE47-A658E1793C3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9D96D27-3B69-4E7C-809E-42E1C9BF9C9A}" type="datetime1">
              <a:rPr lang="en-US"/>
              <a:pPr>
                <a:defRPr/>
              </a:pPr>
              <a:t>2/1/2017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609D8E5-D0AF-49D2-98A5-09CE6E56CDC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pitchFamily="-108" charset="0"/>
                <a:ea typeface="ＭＳ Ｐゴシック" pitchFamily="-108" charset="-128"/>
                <a:cs typeface="+mn-cs"/>
              </a:defRPr>
            </a:lvl1pPr>
          </a:lstStyle>
          <a:p>
            <a:pPr>
              <a:defRPr/>
            </a:pPr>
            <a:fld id="{D35856E5-78BA-4502-9D37-0D97066268EF}" type="datetime1">
              <a:rPr lang="en-US"/>
              <a:pPr>
                <a:defRPr/>
              </a:pPr>
              <a:t>2/1/2017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08" charset="0"/>
                <a:ea typeface="ＭＳ Ｐゴシック" pitchFamily="-108" charset="-128"/>
                <a:cs typeface="+mn-cs"/>
              </a:defRPr>
            </a:lvl1pPr>
          </a:lstStyle>
          <a:p>
            <a:pPr>
              <a:defRPr/>
            </a:pPr>
            <a:fld id="{890C24EE-026B-40C8-B914-D6B77516DEA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pitchFamily="-108" charset="-128"/>
          <a:cs typeface="ＭＳ Ｐゴシック" pitchFamily="-108"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08" charset="-128"/>
          <a:cs typeface="ＭＳ Ｐゴシック" pitchFamily="-108"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08" charset="-128"/>
          <a:cs typeface="ＭＳ Ｐゴシック" pitchFamily="-108"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08" charset="-128"/>
          <a:cs typeface="ＭＳ Ｐゴシック" pitchFamily="-108"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08" charset="-128"/>
          <a:cs typeface="ＭＳ Ｐゴシック" pitchFamily="-108"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08" charset="-128"/>
          <a:cs typeface="ＭＳ Ｐゴシック" pitchFamily="-108"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08" charset="-128"/>
          <a:cs typeface="ＭＳ Ｐゴシック"/>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08" charset="-128"/>
          <a:cs typeface="ＭＳ Ｐゴシック"/>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08" charset="-128"/>
          <a:cs typeface="ＭＳ Ｐゴシック"/>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08" charset="-128"/>
          <a:cs typeface="ＭＳ Ｐゴシック"/>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ea typeface="ＭＳ Ｐゴシック" pitchFamily="-108" charset="-128"/>
                <a:cs typeface="+mn-cs"/>
              </a:defRPr>
            </a:lvl1pPr>
          </a:lstStyle>
          <a:p>
            <a:pPr>
              <a:defRPr/>
            </a:pPr>
            <a:fld id="{B0704EAA-E995-417B-8565-9AC17BE71F3A}" type="datetime1">
              <a:rPr lang="en-US"/>
              <a:pPr>
                <a:defRPr/>
              </a:pPr>
              <a:t>2/1/2017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ea typeface="ＭＳ Ｐゴシック" pitchFamily="-108" charset="-128"/>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ea typeface="ＭＳ Ｐゴシック" pitchFamily="-108" charset="-128"/>
                <a:cs typeface="+mn-cs"/>
              </a:defRPr>
            </a:lvl1pPr>
          </a:lstStyle>
          <a:p>
            <a:pPr>
              <a:defRPr/>
            </a:pPr>
            <a:fld id="{574B3911-626B-47B6-AE32-A263433FEF5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76" r:id="rId7"/>
    <p:sldLayoutId id="2147483675" r:id="rId8"/>
    <p:sldLayoutId id="2147483674" r:id="rId9"/>
    <p:sldLayoutId id="2147483673" r:id="rId10"/>
    <p:sldLayoutId id="2147483672"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5" descr="PPP_mature_latino_couple.jpg"/>
          <p:cNvPicPr>
            <a:picLocks noChangeAspect="1"/>
          </p:cNvPicPr>
          <p:nvPr/>
        </p:nvPicPr>
        <p:blipFill>
          <a:blip r:embed="rId3" cstate="print"/>
          <a:srcRect/>
          <a:stretch>
            <a:fillRect/>
          </a:stretch>
        </p:blipFill>
        <p:spPr bwMode="auto">
          <a:xfrm>
            <a:off x="1588" y="12700"/>
            <a:ext cx="9144000" cy="6858000"/>
          </a:xfrm>
          <a:prstGeom prst="rect">
            <a:avLst/>
          </a:prstGeom>
          <a:noFill/>
          <a:ln w="9525">
            <a:noFill/>
            <a:miter lim="800000"/>
            <a:headEnd/>
            <a:tailEnd/>
          </a:ln>
        </p:spPr>
      </p:pic>
      <p:sp>
        <p:nvSpPr>
          <p:cNvPr id="27650" name="Rectangle 3"/>
          <p:cNvSpPr>
            <a:spLocks noGrp="1" noChangeArrowheads="1"/>
          </p:cNvSpPr>
          <p:nvPr>
            <p:ph type="subTitle" idx="1"/>
          </p:nvPr>
        </p:nvSpPr>
        <p:spPr>
          <a:xfrm>
            <a:off x="4110038" y="55563"/>
            <a:ext cx="5033962" cy="4897437"/>
          </a:xfrm>
        </p:spPr>
        <p:txBody>
          <a:bodyPr/>
          <a:lstStyle/>
          <a:p>
            <a:pPr eaLnBrk="1" hangingPunct="1"/>
            <a:endParaRPr lang="en-US" sz="2000" b="1" dirty="0" smtClean="0">
              <a:solidFill>
                <a:srgbClr val="B00058"/>
              </a:solidFill>
              <a:ea typeface="ＭＳ Ｐゴシック"/>
              <a:cs typeface="ＭＳ Ｐゴシック"/>
            </a:endParaRPr>
          </a:p>
          <a:p>
            <a:pPr eaLnBrk="1" hangingPunct="1"/>
            <a:r>
              <a:rPr lang="en-US" sz="4800" b="1" dirty="0" smtClean="0">
                <a:solidFill>
                  <a:srgbClr val="B00058"/>
                </a:solidFill>
                <a:ea typeface="ＭＳ Ｐゴシック"/>
                <a:cs typeface="ＭＳ Ｐゴシック"/>
              </a:rPr>
              <a:t>Care1st Provider Model of Care Training</a:t>
            </a:r>
          </a:p>
          <a:p>
            <a:pPr eaLnBrk="1" hangingPunct="1"/>
            <a:r>
              <a:rPr lang="en-US" sz="4800" b="1" dirty="0" smtClean="0">
                <a:solidFill>
                  <a:schemeClr val="tx2"/>
                </a:solidFill>
                <a:ea typeface="ＭＳ Ｐゴシック"/>
                <a:cs typeface="Arial" charset="0"/>
              </a:rPr>
              <a:t>Special Needs Plan (SNP)</a:t>
            </a:r>
          </a:p>
          <a:p>
            <a:pPr eaLnBrk="1" hangingPunct="1">
              <a:buFont typeface="Wingdings 2" pitchFamily="18" charset="2"/>
              <a:buNone/>
            </a:pPr>
            <a:r>
              <a:rPr lang="en-US" sz="2600" b="1" dirty="0" smtClean="0">
                <a:solidFill>
                  <a:schemeClr val="tx1"/>
                </a:solidFill>
                <a:ea typeface="ＭＳ Ｐゴシック"/>
                <a:cs typeface="Arial" charset="0"/>
              </a:rPr>
              <a:t>2017</a:t>
            </a:r>
            <a:endParaRPr lang="en-US" sz="2600" b="1" dirty="0" smtClean="0">
              <a:solidFill>
                <a:schemeClr val="tx1"/>
              </a:solidFill>
              <a:ea typeface="ＭＳ Ｐゴシック"/>
              <a:cs typeface="Arial" charset="0"/>
            </a:endParaRPr>
          </a:p>
          <a:p>
            <a:pPr eaLnBrk="1" hangingPunct="1">
              <a:buFont typeface="Wingdings 2" pitchFamily="18" charset="2"/>
              <a:buNone/>
            </a:pPr>
            <a:endParaRPr lang="en-US" sz="3600" b="1" dirty="0" smtClean="0">
              <a:solidFill>
                <a:schemeClr val="tx1"/>
              </a:solidFill>
              <a:ea typeface="ＭＳ Ｐゴシック"/>
              <a:cs typeface="Arial" charset="0"/>
            </a:endParaRPr>
          </a:p>
          <a:p>
            <a:pPr eaLnBrk="1" hangingPunct="1">
              <a:buFont typeface="Wingdings 2" pitchFamily="18" charset="2"/>
              <a:buNone/>
            </a:pPr>
            <a:endParaRPr lang="en-US" sz="2000" b="1" dirty="0" smtClean="0">
              <a:solidFill>
                <a:srgbClr val="B00058"/>
              </a:solidFill>
              <a:ea typeface="ＭＳ Ｐゴシック"/>
              <a:cs typeface="Arial" charset="0"/>
            </a:endParaRPr>
          </a:p>
          <a:p>
            <a:pPr eaLnBrk="1" hangingPunct="1"/>
            <a:endParaRPr lang="en-US" sz="2000" b="1" dirty="0" smtClean="0">
              <a:solidFill>
                <a:srgbClr val="B00058"/>
              </a:solidFill>
              <a:ea typeface="ＭＳ Ｐゴシック"/>
              <a:cs typeface="Arial" charset="0"/>
            </a:endParaRPr>
          </a:p>
          <a:p>
            <a:pPr eaLnBrk="1" hangingPunct="1"/>
            <a:endParaRPr lang="en-US" sz="2000" b="1" dirty="0" smtClean="0">
              <a:solidFill>
                <a:srgbClr val="B00058"/>
              </a:solidFill>
              <a:ea typeface="ＭＳ Ｐゴシック"/>
              <a:cs typeface="Arial" charset="0"/>
            </a:endParaRPr>
          </a:p>
          <a:p>
            <a:pPr eaLnBrk="1" hangingPunct="1">
              <a:buFont typeface="Wingdings 2" pitchFamily="18" charset="2"/>
              <a:buNone/>
            </a:pPr>
            <a:endParaRPr lang="en-US" sz="2000" b="1" dirty="0" smtClean="0">
              <a:solidFill>
                <a:schemeClr val="tx1"/>
              </a:solidFill>
              <a:ea typeface="ＭＳ Ｐゴシック"/>
              <a:cs typeface="Arial" charset="0"/>
            </a:endParaRPr>
          </a:p>
          <a:p>
            <a:pPr eaLnBrk="1" hangingPunct="1">
              <a:buFont typeface="Wingdings 2" pitchFamily="18" charset="2"/>
              <a:buNone/>
            </a:pPr>
            <a:endParaRPr lang="en-US" sz="2100" b="1" dirty="0" smtClean="0">
              <a:solidFill>
                <a:schemeClr val="tx1"/>
              </a:solidFill>
              <a:ea typeface="ＭＳ Ｐゴシック"/>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46082" name="Title 1"/>
          <p:cNvSpPr>
            <a:spLocks noGrp="1"/>
          </p:cNvSpPr>
          <p:nvPr>
            <p:ph type="title"/>
          </p:nvPr>
        </p:nvSpPr>
        <p:spPr>
          <a:xfrm>
            <a:off x="0" y="577850"/>
            <a:ext cx="9144000" cy="793750"/>
          </a:xfrm>
        </p:spPr>
        <p:txBody>
          <a:bodyPr/>
          <a:lstStyle/>
          <a:p>
            <a:pPr eaLnBrk="1" hangingPunct="1"/>
            <a:r>
              <a:rPr lang="en-US" sz="4200" smtClean="0">
                <a:solidFill>
                  <a:srgbClr val="B00058"/>
                </a:solidFill>
                <a:ea typeface="ＭＳ Ｐゴシック"/>
                <a:cs typeface="ＭＳ Ｐゴシック"/>
              </a:rPr>
              <a:t>Health Risk Assessment(HRA) Tool</a:t>
            </a:r>
          </a:p>
        </p:txBody>
      </p:sp>
      <p:sp>
        <p:nvSpPr>
          <p:cNvPr id="46083" name="Content Placeholder 2"/>
          <p:cNvSpPr>
            <a:spLocks noGrp="1"/>
          </p:cNvSpPr>
          <p:nvPr>
            <p:ph idx="1"/>
          </p:nvPr>
        </p:nvSpPr>
        <p:spPr>
          <a:xfrm>
            <a:off x="465138" y="1828800"/>
            <a:ext cx="7993062" cy="4267200"/>
          </a:xfrm>
        </p:spPr>
        <p:txBody>
          <a:bodyPr/>
          <a:lstStyle/>
          <a:p>
            <a:pPr eaLnBrk="1" hangingPunct="1">
              <a:lnSpc>
                <a:spcPct val="80000"/>
              </a:lnSpc>
            </a:pPr>
            <a:r>
              <a:rPr lang="en-US" sz="2700" smtClean="0">
                <a:ea typeface="ＭＳ Ｐゴシック"/>
                <a:cs typeface="ＭＳ Ｐゴシック"/>
              </a:rPr>
              <a:t>Care1st has a standardized HRA tool </a:t>
            </a:r>
          </a:p>
          <a:p>
            <a:pPr eaLnBrk="1" hangingPunct="1">
              <a:lnSpc>
                <a:spcPct val="80000"/>
              </a:lnSpc>
            </a:pPr>
            <a:r>
              <a:rPr lang="en-US" sz="2700" smtClean="0">
                <a:ea typeface="ＭＳ Ｐゴシック"/>
                <a:cs typeface="ＭＳ Ｐゴシック"/>
              </a:rPr>
              <a:t>HRA assesses the medical, cognitive, functional, psychosocial and mental health of each beneficiary</a:t>
            </a:r>
          </a:p>
          <a:p>
            <a:pPr eaLnBrk="1" hangingPunct="1">
              <a:lnSpc>
                <a:spcPct val="80000"/>
              </a:lnSpc>
            </a:pPr>
            <a:r>
              <a:rPr lang="en-US" sz="2700" smtClean="0">
                <a:ea typeface="ＭＳ Ｐゴシック"/>
                <a:cs typeface="ＭＳ Ｐゴシック"/>
              </a:rPr>
              <a:t>The HRA may be completed face-to-face, telephonic, or paper-based by mail</a:t>
            </a:r>
          </a:p>
          <a:p>
            <a:pPr eaLnBrk="1" hangingPunct="1">
              <a:lnSpc>
                <a:spcPct val="80000"/>
              </a:lnSpc>
            </a:pPr>
            <a:r>
              <a:rPr lang="en-US" sz="2700" smtClean="0">
                <a:ea typeface="ＭＳ Ｐゴシック"/>
                <a:cs typeface="ＭＳ Ｐゴシック"/>
              </a:rPr>
              <a:t>Initial HRA is completed within 90 days of enrollment an at least annually there after</a:t>
            </a:r>
          </a:p>
          <a:p>
            <a:pPr eaLnBrk="1" hangingPunct="1">
              <a:lnSpc>
                <a:spcPct val="90000"/>
              </a:lnSpc>
              <a:buFont typeface="Arial" charset="0"/>
              <a:buNone/>
            </a:pPr>
            <a:endParaRPr lang="en-US" sz="3000" smtClean="0">
              <a:ea typeface="ＭＳ Ｐゴシック"/>
              <a:cs typeface="ＭＳ Ｐゴシック"/>
            </a:endParaRPr>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46085" name="Slide Number Placeholder 7"/>
          <p:cNvSpPr>
            <a:spLocks noGrp="1"/>
          </p:cNvSpPr>
          <p:nvPr>
            <p:ph type="sldNum" sz="quarter" idx="12"/>
          </p:nvPr>
        </p:nvSpPr>
        <p:spPr bwMode="auto">
          <a:noFill/>
          <a:ln>
            <a:miter lim="800000"/>
            <a:headEnd/>
            <a:tailEnd/>
          </a:ln>
        </p:spPr>
        <p:txBody>
          <a:bodyPr/>
          <a:lstStyle/>
          <a:p>
            <a:fld id="{A6C6A235-7419-4B2C-8ACA-9CBC077867CE}" type="slidenum">
              <a:rPr lang="en-US" smtClean="0">
                <a:latin typeface="Calibri" pitchFamily="34" charset="0"/>
                <a:ea typeface="ＭＳ Ｐゴシック"/>
                <a:cs typeface="ＭＳ Ｐゴシック"/>
              </a:rPr>
              <a:pPr/>
              <a:t>10</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48130" name="Title 1"/>
          <p:cNvSpPr>
            <a:spLocks noGrp="1"/>
          </p:cNvSpPr>
          <p:nvPr>
            <p:ph type="title"/>
          </p:nvPr>
        </p:nvSpPr>
        <p:spPr>
          <a:xfrm>
            <a:off x="0" y="577850"/>
            <a:ext cx="9144000" cy="793750"/>
          </a:xfrm>
        </p:spPr>
        <p:txBody>
          <a:bodyPr/>
          <a:lstStyle/>
          <a:p>
            <a:pPr eaLnBrk="1" hangingPunct="1"/>
            <a:r>
              <a:rPr lang="en-US" sz="4200" smtClean="0">
                <a:solidFill>
                  <a:srgbClr val="B00058"/>
                </a:solidFill>
                <a:ea typeface="ＭＳ Ｐゴシック"/>
                <a:cs typeface="ＭＳ Ｐゴシック"/>
              </a:rPr>
              <a:t>Health Risk Assessment(HRA) Tool</a:t>
            </a:r>
            <a:br>
              <a:rPr lang="en-US" sz="4200" smtClean="0">
                <a:solidFill>
                  <a:srgbClr val="B00058"/>
                </a:solidFill>
                <a:ea typeface="ＭＳ Ｐゴシック"/>
                <a:cs typeface="ＭＳ Ｐゴシック"/>
              </a:rPr>
            </a:br>
            <a:r>
              <a:rPr lang="en-US" sz="4200" smtClean="0">
                <a:solidFill>
                  <a:srgbClr val="B00058"/>
                </a:solidFill>
                <a:ea typeface="ＭＳ Ｐゴシック"/>
                <a:cs typeface="ＭＳ Ｐゴシック"/>
              </a:rPr>
              <a:t>Continued</a:t>
            </a:r>
          </a:p>
        </p:txBody>
      </p:sp>
      <p:sp>
        <p:nvSpPr>
          <p:cNvPr id="48131" name="Content Placeholder 2"/>
          <p:cNvSpPr>
            <a:spLocks noGrp="1"/>
          </p:cNvSpPr>
          <p:nvPr>
            <p:ph idx="1"/>
          </p:nvPr>
        </p:nvSpPr>
        <p:spPr>
          <a:xfrm>
            <a:off x="465138" y="1828800"/>
            <a:ext cx="8678862" cy="4267200"/>
          </a:xfrm>
        </p:spPr>
        <p:txBody>
          <a:bodyPr/>
          <a:lstStyle/>
          <a:p>
            <a:pPr eaLnBrk="1" hangingPunct="1">
              <a:lnSpc>
                <a:spcPct val="80000"/>
              </a:lnSpc>
            </a:pPr>
            <a:r>
              <a:rPr lang="en-US" sz="2700" smtClean="0">
                <a:ea typeface="ＭＳ Ｐゴシック"/>
                <a:cs typeface="ＭＳ Ｐゴシック"/>
              </a:rPr>
              <a:t>Member is reassessed if needed when there is a change in health status</a:t>
            </a:r>
          </a:p>
          <a:p>
            <a:pPr eaLnBrk="1" hangingPunct="1">
              <a:lnSpc>
                <a:spcPct val="80000"/>
              </a:lnSpc>
            </a:pPr>
            <a:r>
              <a:rPr lang="en-US" sz="2700" smtClean="0">
                <a:ea typeface="ＭＳ Ｐゴシック"/>
                <a:cs typeface="ＭＳ Ｐゴシック"/>
              </a:rPr>
              <a:t>Answers to the HRA are used to:</a:t>
            </a:r>
          </a:p>
          <a:p>
            <a:pPr lvl="1" eaLnBrk="1" hangingPunct="1">
              <a:lnSpc>
                <a:spcPct val="80000"/>
              </a:lnSpc>
            </a:pPr>
            <a:r>
              <a:rPr lang="en-US" sz="2700" smtClean="0">
                <a:ea typeface="ＭＳ Ｐゴシック"/>
              </a:rPr>
              <a:t>develop and/or update the members’ Individualized Care Plan (ICP)</a:t>
            </a:r>
          </a:p>
          <a:p>
            <a:pPr lvl="1" eaLnBrk="1" hangingPunct="1">
              <a:lnSpc>
                <a:spcPct val="80000"/>
              </a:lnSpc>
            </a:pPr>
            <a:r>
              <a:rPr lang="en-US" sz="2700" smtClean="0">
                <a:ea typeface="ＭＳ Ｐゴシック"/>
              </a:rPr>
              <a:t>stratify member into risk categories for care coordination</a:t>
            </a:r>
          </a:p>
          <a:p>
            <a:pPr eaLnBrk="1" hangingPunct="1">
              <a:lnSpc>
                <a:spcPct val="80000"/>
              </a:lnSpc>
            </a:pPr>
            <a:r>
              <a:rPr lang="en-US" sz="2700" smtClean="0">
                <a:ea typeface="ＭＳ Ｐゴシック"/>
                <a:cs typeface="ＭＳ Ｐゴシック"/>
              </a:rPr>
              <a:t>Member is provided with a copy of the ICP and encouraged to visit the PCP</a:t>
            </a:r>
          </a:p>
          <a:p>
            <a:pPr eaLnBrk="1" hangingPunct="1">
              <a:lnSpc>
                <a:spcPct val="80000"/>
              </a:lnSpc>
            </a:pPr>
            <a:r>
              <a:rPr lang="en-US" sz="2700" smtClean="0">
                <a:ea typeface="ＭＳ Ｐゴシック"/>
                <a:cs typeface="ＭＳ Ｐゴシック"/>
              </a:rPr>
              <a:t>Provider is given a copy of the ICP and the answers to the HRA.</a:t>
            </a:r>
          </a:p>
          <a:p>
            <a:pPr eaLnBrk="1" hangingPunct="1">
              <a:lnSpc>
                <a:spcPct val="90000"/>
              </a:lnSpc>
              <a:buFont typeface="Arial" charset="0"/>
              <a:buNone/>
            </a:pPr>
            <a:endParaRPr lang="en-US" sz="3000" smtClean="0">
              <a:ea typeface="ＭＳ Ｐゴシック"/>
              <a:cs typeface="ＭＳ Ｐゴシック"/>
            </a:endParaRPr>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48133" name="Slide Number Placeholder 7"/>
          <p:cNvSpPr>
            <a:spLocks noGrp="1"/>
          </p:cNvSpPr>
          <p:nvPr>
            <p:ph type="sldNum" sz="quarter" idx="12"/>
          </p:nvPr>
        </p:nvSpPr>
        <p:spPr bwMode="auto">
          <a:noFill/>
          <a:ln>
            <a:miter lim="800000"/>
            <a:headEnd/>
            <a:tailEnd/>
          </a:ln>
        </p:spPr>
        <p:txBody>
          <a:bodyPr/>
          <a:lstStyle/>
          <a:p>
            <a:fld id="{FC127E2D-3B2F-4820-B1E7-60CA416666A9}" type="slidenum">
              <a:rPr lang="en-US" smtClean="0">
                <a:latin typeface="Calibri" pitchFamily="34" charset="0"/>
                <a:ea typeface="ＭＳ Ｐゴシック"/>
                <a:cs typeface="ＭＳ Ｐゴシック"/>
              </a:rPr>
              <a:pPr/>
              <a:t>11</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50178" name="Title 1"/>
          <p:cNvSpPr>
            <a:spLocks noGrp="1"/>
          </p:cNvSpPr>
          <p:nvPr>
            <p:ph type="title"/>
          </p:nvPr>
        </p:nvSpPr>
        <p:spPr>
          <a:xfrm>
            <a:off x="0" y="577850"/>
            <a:ext cx="9144000" cy="793750"/>
          </a:xfrm>
        </p:spPr>
        <p:txBody>
          <a:bodyPr/>
          <a:lstStyle/>
          <a:p>
            <a:pPr eaLnBrk="1" hangingPunct="1"/>
            <a:r>
              <a:rPr lang="en-US" sz="4200" smtClean="0">
                <a:solidFill>
                  <a:srgbClr val="B00058"/>
                </a:solidFill>
                <a:ea typeface="ＭＳ Ｐゴシック"/>
                <a:cs typeface="ＭＳ Ｐゴシック"/>
              </a:rPr>
              <a:t>Individualized Care Plan(ICP)</a:t>
            </a:r>
          </a:p>
        </p:txBody>
      </p:sp>
      <p:sp>
        <p:nvSpPr>
          <p:cNvPr id="50179" name="Content Placeholder 2"/>
          <p:cNvSpPr>
            <a:spLocks noGrp="1"/>
          </p:cNvSpPr>
          <p:nvPr>
            <p:ph idx="1"/>
          </p:nvPr>
        </p:nvSpPr>
        <p:spPr>
          <a:xfrm>
            <a:off x="533400" y="1676400"/>
            <a:ext cx="8069263" cy="4267200"/>
          </a:xfrm>
        </p:spPr>
        <p:txBody>
          <a:bodyPr/>
          <a:lstStyle/>
          <a:p>
            <a:pPr eaLnBrk="1" hangingPunct="1">
              <a:lnSpc>
                <a:spcPct val="80000"/>
              </a:lnSpc>
            </a:pPr>
            <a:r>
              <a:rPr lang="en-US" sz="2700" smtClean="0">
                <a:ea typeface="ＭＳ Ｐゴシック"/>
                <a:cs typeface="ＭＳ Ｐゴシック"/>
              </a:rPr>
              <a:t>An initial ICP is developed upon completion of the HRA</a:t>
            </a:r>
          </a:p>
          <a:p>
            <a:pPr eaLnBrk="1" hangingPunct="1">
              <a:lnSpc>
                <a:spcPct val="80000"/>
              </a:lnSpc>
            </a:pPr>
            <a:r>
              <a:rPr lang="en-US" sz="2700" smtClean="0">
                <a:ea typeface="ＭＳ Ｐゴシック"/>
                <a:cs typeface="ＭＳ Ｐゴシック"/>
              </a:rPr>
              <a:t>Essential components of the ICP includes: </a:t>
            </a:r>
          </a:p>
          <a:p>
            <a:pPr lvl="1" eaLnBrk="1" hangingPunct="1">
              <a:lnSpc>
                <a:spcPct val="80000"/>
              </a:lnSpc>
            </a:pPr>
            <a:r>
              <a:rPr lang="en-US" sz="2700" smtClean="0">
                <a:ea typeface="ＭＳ Ｐゴシック"/>
              </a:rPr>
              <a:t>Goal and objectives, </a:t>
            </a:r>
          </a:p>
          <a:p>
            <a:pPr lvl="1" eaLnBrk="1" hangingPunct="1">
              <a:lnSpc>
                <a:spcPct val="80000"/>
              </a:lnSpc>
            </a:pPr>
            <a:r>
              <a:rPr lang="en-US" sz="2700" smtClean="0">
                <a:ea typeface="ＭＳ Ｐゴシック"/>
              </a:rPr>
              <a:t>Healthcare preferences</a:t>
            </a:r>
          </a:p>
          <a:p>
            <a:pPr lvl="1" eaLnBrk="1" hangingPunct="1">
              <a:lnSpc>
                <a:spcPct val="80000"/>
              </a:lnSpc>
            </a:pPr>
            <a:r>
              <a:rPr lang="en-US" sz="2700" smtClean="0">
                <a:ea typeface="ＭＳ Ｐゴシック"/>
              </a:rPr>
              <a:t>Specific services tailored to the member as needed</a:t>
            </a:r>
          </a:p>
          <a:p>
            <a:pPr lvl="1" eaLnBrk="1" hangingPunct="1">
              <a:lnSpc>
                <a:spcPct val="80000"/>
              </a:lnSpc>
            </a:pPr>
            <a:r>
              <a:rPr lang="en-US" sz="2700" smtClean="0">
                <a:ea typeface="ＭＳ Ｐゴシック"/>
              </a:rPr>
              <a:t>Identification of goals met/not met</a:t>
            </a:r>
          </a:p>
          <a:p>
            <a:pPr eaLnBrk="1" hangingPunct="1">
              <a:lnSpc>
                <a:spcPct val="90000"/>
              </a:lnSpc>
              <a:buFont typeface="Arial" charset="0"/>
              <a:buNone/>
            </a:pPr>
            <a:endParaRPr lang="en-US" sz="3000" smtClean="0">
              <a:ea typeface="ＭＳ Ｐゴシック"/>
              <a:cs typeface="ＭＳ Ｐゴシック"/>
            </a:endParaRPr>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50181" name="Slide Number Placeholder 7"/>
          <p:cNvSpPr>
            <a:spLocks noGrp="1"/>
          </p:cNvSpPr>
          <p:nvPr>
            <p:ph type="sldNum" sz="quarter" idx="12"/>
          </p:nvPr>
        </p:nvSpPr>
        <p:spPr bwMode="auto">
          <a:noFill/>
          <a:ln>
            <a:miter lim="800000"/>
            <a:headEnd/>
            <a:tailEnd/>
          </a:ln>
        </p:spPr>
        <p:txBody>
          <a:bodyPr/>
          <a:lstStyle/>
          <a:p>
            <a:fld id="{528A815A-5B75-4012-82D9-F257837BD42F}" type="slidenum">
              <a:rPr lang="en-US" smtClean="0">
                <a:latin typeface="Calibri" pitchFamily="34" charset="0"/>
                <a:ea typeface="ＭＳ Ｐゴシック"/>
                <a:cs typeface="ＭＳ Ｐゴシック"/>
              </a:rPr>
              <a:pPr/>
              <a:t>12</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52226" name="Title 1"/>
          <p:cNvSpPr>
            <a:spLocks noGrp="1"/>
          </p:cNvSpPr>
          <p:nvPr>
            <p:ph type="title"/>
          </p:nvPr>
        </p:nvSpPr>
        <p:spPr>
          <a:xfrm>
            <a:off x="0" y="577850"/>
            <a:ext cx="9144000" cy="793750"/>
          </a:xfrm>
        </p:spPr>
        <p:txBody>
          <a:bodyPr/>
          <a:lstStyle/>
          <a:p>
            <a:pPr eaLnBrk="1" hangingPunct="1"/>
            <a:r>
              <a:rPr lang="en-US" sz="4200" smtClean="0">
                <a:solidFill>
                  <a:srgbClr val="B00058"/>
                </a:solidFill>
                <a:ea typeface="ＭＳ Ｐゴシック"/>
                <a:cs typeface="ＭＳ Ｐゴシック"/>
              </a:rPr>
              <a:t>Individualized Care Plan(ICP)</a:t>
            </a:r>
            <a:br>
              <a:rPr lang="en-US" sz="4200" smtClean="0">
                <a:solidFill>
                  <a:srgbClr val="B00058"/>
                </a:solidFill>
                <a:ea typeface="ＭＳ Ｐゴシック"/>
                <a:cs typeface="ＭＳ Ｐゴシック"/>
              </a:rPr>
            </a:br>
            <a:r>
              <a:rPr lang="en-US" sz="4200" smtClean="0">
                <a:solidFill>
                  <a:srgbClr val="B00058"/>
                </a:solidFill>
                <a:ea typeface="ＭＳ Ｐゴシック"/>
                <a:cs typeface="ＭＳ Ｐゴシック"/>
              </a:rPr>
              <a:t>Continued</a:t>
            </a:r>
          </a:p>
        </p:txBody>
      </p:sp>
      <p:sp>
        <p:nvSpPr>
          <p:cNvPr id="52227" name="Content Placeholder 2"/>
          <p:cNvSpPr>
            <a:spLocks noGrp="1"/>
          </p:cNvSpPr>
          <p:nvPr>
            <p:ph idx="1"/>
          </p:nvPr>
        </p:nvSpPr>
        <p:spPr>
          <a:xfrm>
            <a:off x="609600" y="1905000"/>
            <a:ext cx="8069263" cy="4267200"/>
          </a:xfrm>
        </p:spPr>
        <p:txBody>
          <a:bodyPr/>
          <a:lstStyle/>
          <a:p>
            <a:pPr eaLnBrk="1" hangingPunct="1">
              <a:lnSpc>
                <a:spcPct val="80000"/>
              </a:lnSpc>
            </a:pPr>
            <a:r>
              <a:rPr lang="en-US" sz="2700" dirty="0" smtClean="0">
                <a:ea typeface="ＭＳ Ｐゴシック"/>
                <a:cs typeface="ＭＳ Ｐゴシック"/>
              </a:rPr>
              <a:t>ICP is reviewed and updated at least annually or when a member health status changes</a:t>
            </a:r>
          </a:p>
          <a:p>
            <a:pPr eaLnBrk="1" hangingPunct="1">
              <a:lnSpc>
                <a:spcPct val="80000"/>
              </a:lnSpc>
            </a:pPr>
            <a:r>
              <a:rPr lang="en-US" sz="2700" dirty="0" smtClean="0">
                <a:ea typeface="ＭＳ Ｐゴシック"/>
                <a:cs typeface="ＭＳ Ｐゴシック"/>
              </a:rPr>
              <a:t>ICP updates and modifications are communicated to member/or caregivers and providers, and other stakeholders as necessary</a:t>
            </a:r>
          </a:p>
          <a:p>
            <a:pPr eaLnBrk="1" hangingPunct="1">
              <a:lnSpc>
                <a:spcPct val="80000"/>
              </a:lnSpc>
            </a:pPr>
            <a:r>
              <a:rPr lang="en-US" sz="2700" dirty="0" smtClean="0">
                <a:ea typeface="ＭＳ Ｐゴシック"/>
                <a:cs typeface="ＭＳ Ｐゴシック"/>
              </a:rPr>
              <a:t>ICP is maintained and stored to assure access by all care providers</a:t>
            </a:r>
          </a:p>
          <a:p>
            <a:pPr eaLnBrk="1" hangingPunct="1">
              <a:lnSpc>
                <a:spcPct val="80000"/>
              </a:lnSpc>
            </a:pPr>
            <a:r>
              <a:rPr lang="en-US" sz="2700" dirty="0" smtClean="0">
                <a:ea typeface="ＭＳ Ｐゴシック"/>
                <a:cs typeface="ＭＳ Ｐゴシック"/>
              </a:rPr>
              <a:t>Records  of the ICP are stored per HIPAA and professional standards</a:t>
            </a:r>
          </a:p>
          <a:p>
            <a:pPr eaLnBrk="1" hangingPunct="1">
              <a:lnSpc>
                <a:spcPct val="90000"/>
              </a:lnSpc>
              <a:buFont typeface="Arial" charset="0"/>
              <a:buNone/>
            </a:pPr>
            <a:endParaRPr lang="en-US" sz="3000" dirty="0" smtClean="0">
              <a:ea typeface="ＭＳ Ｐゴシック"/>
              <a:cs typeface="ＭＳ Ｐゴシック"/>
            </a:endParaRPr>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52229" name="Slide Number Placeholder 7"/>
          <p:cNvSpPr>
            <a:spLocks noGrp="1"/>
          </p:cNvSpPr>
          <p:nvPr>
            <p:ph type="sldNum" sz="quarter" idx="12"/>
          </p:nvPr>
        </p:nvSpPr>
        <p:spPr bwMode="auto">
          <a:noFill/>
          <a:ln>
            <a:miter lim="800000"/>
            <a:headEnd/>
            <a:tailEnd/>
          </a:ln>
        </p:spPr>
        <p:txBody>
          <a:bodyPr/>
          <a:lstStyle/>
          <a:p>
            <a:fld id="{D6F5E4C3-A430-48B5-B65C-4E8BD98706BB}" type="slidenum">
              <a:rPr lang="en-US" smtClean="0">
                <a:latin typeface="Calibri" pitchFamily="34" charset="0"/>
                <a:ea typeface="ＭＳ Ｐゴシック"/>
                <a:cs typeface="ＭＳ Ｐゴシック"/>
              </a:rPr>
              <a:pPr/>
              <a:t>13</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54274" name="Title 1"/>
          <p:cNvSpPr>
            <a:spLocks noGrp="1"/>
          </p:cNvSpPr>
          <p:nvPr>
            <p:ph type="title"/>
          </p:nvPr>
        </p:nvSpPr>
        <p:spPr>
          <a:xfrm>
            <a:off x="0" y="304800"/>
            <a:ext cx="9144000" cy="793750"/>
          </a:xfrm>
        </p:spPr>
        <p:txBody>
          <a:bodyPr/>
          <a:lstStyle/>
          <a:p>
            <a:pPr eaLnBrk="1" hangingPunct="1"/>
            <a:r>
              <a:rPr lang="en-US" sz="4200" smtClean="0">
                <a:solidFill>
                  <a:srgbClr val="B00058"/>
                </a:solidFill>
                <a:ea typeface="ＭＳ Ｐゴシック"/>
                <a:cs typeface="ＭＳ Ｐゴシック"/>
              </a:rPr>
              <a:t>Interdisciplinary Care Team (ICT)</a:t>
            </a:r>
          </a:p>
        </p:txBody>
      </p:sp>
      <p:sp>
        <p:nvSpPr>
          <p:cNvPr id="54275" name="Content Placeholder 2"/>
          <p:cNvSpPr>
            <a:spLocks noGrp="1"/>
          </p:cNvSpPr>
          <p:nvPr>
            <p:ph idx="1"/>
          </p:nvPr>
        </p:nvSpPr>
        <p:spPr>
          <a:xfrm>
            <a:off x="457200" y="1981200"/>
            <a:ext cx="7993063" cy="5029200"/>
          </a:xfrm>
        </p:spPr>
        <p:txBody>
          <a:bodyPr/>
          <a:lstStyle/>
          <a:p>
            <a:pPr eaLnBrk="1" hangingPunct="1">
              <a:lnSpc>
                <a:spcPct val="80000"/>
              </a:lnSpc>
            </a:pPr>
            <a:r>
              <a:rPr lang="en-US" sz="2700" smtClean="0">
                <a:ea typeface="ＭＳ Ｐゴシック"/>
                <a:cs typeface="ＭＳ Ｐゴシック"/>
              </a:rPr>
              <a:t>ICT facilitates care management, assessment, care planning, authorization of services and care transitions.</a:t>
            </a:r>
          </a:p>
          <a:p>
            <a:pPr eaLnBrk="1" hangingPunct="1">
              <a:lnSpc>
                <a:spcPct val="80000"/>
              </a:lnSpc>
            </a:pPr>
            <a:r>
              <a:rPr lang="en-US" sz="2700" smtClean="0">
                <a:ea typeface="ＭＳ Ｐゴシック"/>
                <a:cs typeface="ＭＳ Ｐゴシック"/>
              </a:rPr>
              <a:t>Composition of ICT is dependent on the members medical and psycho social needs as determined by the HRA and ICP. It typically includes Case Managers, Social Workers, Pharmacists, Medical Directors and treating physicians</a:t>
            </a:r>
          </a:p>
          <a:p>
            <a:pPr eaLnBrk="1" hangingPunct="1">
              <a:lnSpc>
                <a:spcPct val="80000"/>
              </a:lnSpc>
            </a:pPr>
            <a:r>
              <a:rPr lang="en-US" sz="2700" smtClean="0">
                <a:ea typeface="ＭＳ Ｐゴシック"/>
                <a:cs typeface="ＭＳ Ｐゴシック"/>
              </a:rPr>
              <a:t>Members and caregivers are encouraged to participate</a:t>
            </a:r>
          </a:p>
          <a:p>
            <a:pPr eaLnBrk="1" hangingPunct="1">
              <a:lnSpc>
                <a:spcPct val="80000"/>
              </a:lnSpc>
              <a:buFont typeface="Arial" charset="0"/>
              <a:buNone/>
            </a:pPr>
            <a:endParaRPr lang="en-US" sz="2700" smtClean="0">
              <a:ea typeface="ＭＳ Ｐゴシック"/>
              <a:cs typeface="ＭＳ Ｐゴシック"/>
            </a:endParaRPr>
          </a:p>
          <a:p>
            <a:pPr eaLnBrk="1" hangingPunct="1">
              <a:lnSpc>
                <a:spcPct val="80000"/>
              </a:lnSpc>
              <a:buFont typeface="Arial" charset="0"/>
              <a:buNone/>
            </a:pPr>
            <a:endParaRPr lang="en-US" sz="2700" smtClean="0">
              <a:ea typeface="ＭＳ Ｐゴシック"/>
              <a:cs typeface="ＭＳ Ｐゴシック"/>
            </a:endParaRPr>
          </a:p>
          <a:p>
            <a:pPr eaLnBrk="1" hangingPunct="1">
              <a:lnSpc>
                <a:spcPct val="90000"/>
              </a:lnSpc>
              <a:buFont typeface="Arial" charset="0"/>
              <a:buNone/>
            </a:pPr>
            <a:endParaRPr lang="en-US" sz="2700" smtClean="0">
              <a:ea typeface="ＭＳ Ｐゴシック"/>
              <a:cs typeface="ＭＳ Ｐゴシック"/>
            </a:endParaRPr>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54277" name="Slide Number Placeholder 7"/>
          <p:cNvSpPr>
            <a:spLocks noGrp="1"/>
          </p:cNvSpPr>
          <p:nvPr>
            <p:ph type="sldNum" sz="quarter" idx="12"/>
          </p:nvPr>
        </p:nvSpPr>
        <p:spPr bwMode="auto">
          <a:noFill/>
          <a:ln>
            <a:miter lim="800000"/>
            <a:headEnd/>
            <a:tailEnd/>
          </a:ln>
        </p:spPr>
        <p:txBody>
          <a:bodyPr/>
          <a:lstStyle/>
          <a:p>
            <a:fld id="{D05689D1-D96E-48FB-99E6-947630152DB4}" type="slidenum">
              <a:rPr lang="en-US" smtClean="0">
                <a:latin typeface="Calibri" pitchFamily="34" charset="0"/>
                <a:ea typeface="ＭＳ Ｐゴシック"/>
                <a:cs typeface="ＭＳ Ｐゴシック"/>
              </a:rPr>
              <a:pPr/>
              <a:t>14</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56322" name="Title 1"/>
          <p:cNvSpPr>
            <a:spLocks noGrp="1"/>
          </p:cNvSpPr>
          <p:nvPr>
            <p:ph type="title"/>
          </p:nvPr>
        </p:nvSpPr>
        <p:spPr>
          <a:xfrm>
            <a:off x="0" y="577850"/>
            <a:ext cx="9144000" cy="793750"/>
          </a:xfrm>
        </p:spPr>
        <p:txBody>
          <a:bodyPr/>
          <a:lstStyle/>
          <a:p>
            <a:pPr eaLnBrk="1" hangingPunct="1"/>
            <a:r>
              <a:rPr lang="en-US" sz="4200" smtClean="0">
                <a:solidFill>
                  <a:srgbClr val="B00058"/>
                </a:solidFill>
                <a:ea typeface="ＭＳ Ｐゴシック"/>
                <a:cs typeface="ＭＳ Ｐゴシック"/>
              </a:rPr>
              <a:t>Interdisciplinary Care Team (ICT) </a:t>
            </a:r>
            <a:br>
              <a:rPr lang="en-US" sz="4200" smtClean="0">
                <a:solidFill>
                  <a:srgbClr val="B00058"/>
                </a:solidFill>
                <a:ea typeface="ＭＳ Ｐゴシック"/>
                <a:cs typeface="ＭＳ Ｐゴシック"/>
              </a:rPr>
            </a:br>
            <a:r>
              <a:rPr lang="en-US" sz="4200" smtClean="0">
                <a:solidFill>
                  <a:srgbClr val="B00058"/>
                </a:solidFill>
                <a:ea typeface="ＭＳ Ｐゴシック"/>
                <a:cs typeface="ＭＳ Ｐゴシック"/>
              </a:rPr>
              <a:t>Continued</a:t>
            </a:r>
          </a:p>
        </p:txBody>
      </p:sp>
      <p:sp>
        <p:nvSpPr>
          <p:cNvPr id="56323" name="Content Placeholder 2"/>
          <p:cNvSpPr>
            <a:spLocks noGrp="1"/>
          </p:cNvSpPr>
          <p:nvPr>
            <p:ph idx="1"/>
          </p:nvPr>
        </p:nvSpPr>
        <p:spPr>
          <a:xfrm>
            <a:off x="609600" y="2057400"/>
            <a:ext cx="8153400" cy="4191000"/>
          </a:xfrm>
        </p:spPr>
        <p:txBody>
          <a:bodyPr/>
          <a:lstStyle/>
          <a:p>
            <a:pPr eaLnBrk="1" hangingPunct="1">
              <a:lnSpc>
                <a:spcPct val="80000"/>
              </a:lnSpc>
            </a:pPr>
            <a:r>
              <a:rPr lang="en-US" sz="2700" smtClean="0">
                <a:ea typeface="ＭＳ Ｐゴシック"/>
                <a:cs typeface="ＭＳ Ｐゴシック"/>
              </a:rPr>
              <a:t>The (ICTs) are aligned with the delegated delivery system. PCPs and specialty physicians are active participants</a:t>
            </a:r>
          </a:p>
          <a:p>
            <a:pPr eaLnBrk="1" hangingPunct="1">
              <a:lnSpc>
                <a:spcPct val="80000"/>
              </a:lnSpc>
            </a:pPr>
            <a:r>
              <a:rPr lang="en-US" sz="2700" smtClean="0">
                <a:ea typeface="ＭＳ Ｐゴシック"/>
                <a:cs typeface="ＭＳ Ｐゴシック"/>
              </a:rPr>
              <a:t>Each member of ICT has specific defined roles and responsibilities based on their expertise</a:t>
            </a:r>
          </a:p>
          <a:p>
            <a:pPr eaLnBrk="1" hangingPunct="1">
              <a:lnSpc>
                <a:spcPct val="80000"/>
              </a:lnSpc>
            </a:pPr>
            <a:r>
              <a:rPr lang="en-US" sz="2700" smtClean="0">
                <a:ea typeface="ＭＳ Ｐゴシック"/>
                <a:cs typeface="ＭＳ Ｐゴシック"/>
              </a:rPr>
              <a:t>Review and analyze available data to ensure improvement in the member’s health status</a:t>
            </a:r>
          </a:p>
          <a:p>
            <a:pPr eaLnBrk="1" hangingPunct="1">
              <a:lnSpc>
                <a:spcPct val="90000"/>
              </a:lnSpc>
              <a:buFont typeface="Arial" charset="0"/>
              <a:buNone/>
            </a:pPr>
            <a:endParaRPr lang="en-US" sz="3000" smtClean="0">
              <a:ea typeface="ＭＳ Ｐゴシック"/>
              <a:cs typeface="ＭＳ Ｐゴシック"/>
            </a:endParaRPr>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56325" name="Slide Number Placeholder 7"/>
          <p:cNvSpPr>
            <a:spLocks noGrp="1"/>
          </p:cNvSpPr>
          <p:nvPr>
            <p:ph type="sldNum" sz="quarter" idx="12"/>
          </p:nvPr>
        </p:nvSpPr>
        <p:spPr bwMode="auto">
          <a:noFill/>
          <a:ln>
            <a:miter lim="800000"/>
            <a:headEnd/>
            <a:tailEnd/>
          </a:ln>
        </p:spPr>
        <p:txBody>
          <a:bodyPr/>
          <a:lstStyle/>
          <a:p>
            <a:fld id="{2C3C6A71-CF46-4540-A0D9-EC626C0EE54B}" type="slidenum">
              <a:rPr lang="en-US" smtClean="0">
                <a:latin typeface="Calibri" pitchFamily="34" charset="0"/>
                <a:ea typeface="ＭＳ Ｐゴシック"/>
                <a:cs typeface="ＭＳ Ｐゴシック"/>
              </a:rPr>
              <a:pPr/>
              <a:t>15</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58370" name="Title 1"/>
          <p:cNvSpPr>
            <a:spLocks noGrp="1"/>
          </p:cNvSpPr>
          <p:nvPr>
            <p:ph type="title"/>
          </p:nvPr>
        </p:nvSpPr>
        <p:spPr>
          <a:xfrm>
            <a:off x="0" y="577850"/>
            <a:ext cx="9144000" cy="793750"/>
          </a:xfrm>
        </p:spPr>
        <p:txBody>
          <a:bodyPr/>
          <a:lstStyle/>
          <a:p>
            <a:pPr eaLnBrk="1" hangingPunct="1"/>
            <a:r>
              <a:rPr lang="en-US" sz="4200" dirty="0" smtClean="0">
                <a:solidFill>
                  <a:srgbClr val="B00058"/>
                </a:solidFill>
                <a:ea typeface="ＭＳ Ｐゴシック"/>
                <a:cs typeface="ＭＳ Ｐゴシック"/>
              </a:rPr>
              <a:t>Interdisciplinary Care Team (ICT) </a:t>
            </a:r>
            <a:br>
              <a:rPr lang="en-US" sz="4200" dirty="0" smtClean="0">
                <a:solidFill>
                  <a:srgbClr val="B00058"/>
                </a:solidFill>
                <a:ea typeface="ＭＳ Ｐゴシック"/>
                <a:cs typeface="ＭＳ Ｐゴシック"/>
              </a:rPr>
            </a:br>
            <a:r>
              <a:rPr lang="en-US" sz="4200" dirty="0" smtClean="0">
                <a:solidFill>
                  <a:srgbClr val="B00058"/>
                </a:solidFill>
                <a:ea typeface="ＭＳ Ｐゴシック"/>
                <a:cs typeface="ＭＳ Ｐゴシック"/>
              </a:rPr>
              <a:t>Continued</a:t>
            </a:r>
          </a:p>
        </p:txBody>
      </p:sp>
      <p:sp>
        <p:nvSpPr>
          <p:cNvPr id="58371" name="Content Placeholder 2"/>
          <p:cNvSpPr>
            <a:spLocks noGrp="1"/>
          </p:cNvSpPr>
          <p:nvPr>
            <p:ph idx="1"/>
          </p:nvPr>
        </p:nvSpPr>
        <p:spPr>
          <a:xfrm>
            <a:off x="685800" y="1752600"/>
            <a:ext cx="8153400" cy="4191000"/>
          </a:xfrm>
        </p:spPr>
        <p:txBody>
          <a:bodyPr/>
          <a:lstStyle/>
          <a:p>
            <a:pPr eaLnBrk="1" hangingPunct="1">
              <a:lnSpc>
                <a:spcPct val="80000"/>
              </a:lnSpc>
            </a:pPr>
            <a:r>
              <a:rPr lang="en-US" sz="2700" dirty="0" smtClean="0">
                <a:ea typeface="ＭＳ Ｐゴシック"/>
                <a:cs typeface="ＭＳ Ｐゴシック"/>
              </a:rPr>
              <a:t>Care1st  has a communication system in place to facilitate information flow between members of the ICTs, members/care givers, physicians, such as:</a:t>
            </a:r>
          </a:p>
          <a:p>
            <a:pPr lvl="1" eaLnBrk="1" hangingPunct="1">
              <a:lnSpc>
                <a:spcPct val="80000"/>
              </a:lnSpc>
            </a:pPr>
            <a:r>
              <a:rPr lang="en-US" sz="2700" dirty="0" smtClean="0">
                <a:ea typeface="ＭＳ Ｐゴシック"/>
              </a:rPr>
              <a:t>Documentation in the care management system which is member centric</a:t>
            </a:r>
          </a:p>
          <a:p>
            <a:pPr lvl="1" eaLnBrk="1" hangingPunct="1">
              <a:lnSpc>
                <a:spcPct val="80000"/>
              </a:lnSpc>
            </a:pPr>
            <a:r>
              <a:rPr lang="en-US" sz="2700" dirty="0" smtClean="0">
                <a:ea typeface="ＭＳ Ｐゴシック"/>
              </a:rPr>
              <a:t>Regular telephonic communication with member/caregiver and providers</a:t>
            </a:r>
          </a:p>
          <a:p>
            <a:pPr lvl="1" eaLnBrk="1" hangingPunct="1">
              <a:lnSpc>
                <a:spcPct val="80000"/>
              </a:lnSpc>
            </a:pPr>
            <a:r>
              <a:rPr lang="en-US" sz="2700" dirty="0" smtClean="0">
                <a:ea typeface="ＭＳ Ｐゴシック"/>
              </a:rPr>
              <a:t>Written ICT meeting minutes</a:t>
            </a:r>
          </a:p>
          <a:p>
            <a:pPr lvl="1" eaLnBrk="1" hangingPunct="1">
              <a:lnSpc>
                <a:spcPct val="80000"/>
              </a:lnSpc>
            </a:pPr>
            <a:r>
              <a:rPr lang="en-US" sz="2700" dirty="0" smtClean="0">
                <a:ea typeface="ＭＳ Ｐゴシック"/>
              </a:rPr>
              <a:t>Documentation in the member’s ICP</a:t>
            </a:r>
          </a:p>
          <a:p>
            <a:pPr lvl="1" eaLnBrk="1" hangingPunct="1">
              <a:lnSpc>
                <a:spcPct val="80000"/>
              </a:lnSpc>
            </a:pPr>
            <a:r>
              <a:rPr lang="en-US" sz="2700" dirty="0" smtClean="0">
                <a:ea typeface="ＭＳ Ｐゴシック"/>
              </a:rPr>
              <a:t>Member data dashboard that includes utilization and pharmacy data that can be shared via portal or by fax</a:t>
            </a:r>
          </a:p>
          <a:p>
            <a:pPr eaLnBrk="1" hangingPunct="1">
              <a:lnSpc>
                <a:spcPct val="90000"/>
              </a:lnSpc>
              <a:buFont typeface="Arial" charset="0"/>
              <a:buNone/>
            </a:pPr>
            <a:endParaRPr lang="en-US" sz="3000" dirty="0" smtClean="0">
              <a:ea typeface="ＭＳ Ｐゴシック"/>
              <a:cs typeface="ＭＳ Ｐゴシック"/>
            </a:endParaRPr>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58373" name="Slide Number Placeholder 7"/>
          <p:cNvSpPr>
            <a:spLocks noGrp="1"/>
          </p:cNvSpPr>
          <p:nvPr>
            <p:ph type="sldNum" sz="quarter" idx="12"/>
          </p:nvPr>
        </p:nvSpPr>
        <p:spPr bwMode="auto">
          <a:noFill/>
          <a:ln>
            <a:miter lim="800000"/>
            <a:headEnd/>
            <a:tailEnd/>
          </a:ln>
        </p:spPr>
        <p:txBody>
          <a:bodyPr/>
          <a:lstStyle/>
          <a:p>
            <a:fld id="{54915CEB-7CF1-4806-8F2E-20DD01B2BF63}" type="slidenum">
              <a:rPr lang="en-US" smtClean="0">
                <a:latin typeface="Calibri" pitchFamily="34" charset="0"/>
                <a:ea typeface="ＭＳ Ｐゴシック"/>
                <a:cs typeface="ＭＳ Ｐゴシック"/>
              </a:rPr>
              <a:pPr/>
              <a:t>16</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60418" name="Title 1"/>
          <p:cNvSpPr>
            <a:spLocks noGrp="1"/>
          </p:cNvSpPr>
          <p:nvPr>
            <p:ph type="title"/>
          </p:nvPr>
        </p:nvSpPr>
        <p:spPr>
          <a:xfrm>
            <a:off x="0" y="577850"/>
            <a:ext cx="9144000" cy="793750"/>
          </a:xfrm>
        </p:spPr>
        <p:txBody>
          <a:bodyPr/>
          <a:lstStyle/>
          <a:p>
            <a:pPr eaLnBrk="1" hangingPunct="1"/>
            <a:r>
              <a:rPr lang="en-US" sz="4200" smtClean="0">
                <a:solidFill>
                  <a:srgbClr val="B00058"/>
                </a:solidFill>
                <a:ea typeface="ＭＳ Ｐゴシック"/>
                <a:cs typeface="ＭＳ Ｐゴシック"/>
              </a:rPr>
              <a:t>Care Transition Protocols</a:t>
            </a:r>
          </a:p>
        </p:txBody>
      </p:sp>
      <p:sp>
        <p:nvSpPr>
          <p:cNvPr id="6" name="Content Placeholder 2"/>
          <p:cNvSpPr>
            <a:spLocks noGrp="1"/>
          </p:cNvSpPr>
          <p:nvPr>
            <p:ph idx="1"/>
          </p:nvPr>
        </p:nvSpPr>
        <p:spPr>
          <a:xfrm>
            <a:off x="465138" y="1828800"/>
            <a:ext cx="8221662" cy="4267200"/>
          </a:xfrm>
        </p:spPr>
        <p:txBody>
          <a:bodyPr>
            <a:normAutofit fontScale="92500"/>
          </a:bodyPr>
          <a:lstStyle/>
          <a:p>
            <a:pPr marL="457200" indent="-457200" eaLnBrk="1" hangingPunct="1">
              <a:buFont typeface="+mj-lt"/>
              <a:buAutoNum type="arabicPeriod"/>
              <a:defRPr/>
            </a:pPr>
            <a:r>
              <a:rPr lang="en-US" sz="2900" dirty="0" smtClean="0"/>
              <a:t>Care transition is</a:t>
            </a:r>
          </a:p>
          <a:p>
            <a:pPr marL="914400" lvl="1" indent="-457200" eaLnBrk="1" hangingPunct="1">
              <a:buFont typeface="Arial" charset="0"/>
              <a:buNone/>
              <a:defRPr/>
            </a:pPr>
            <a:r>
              <a:rPr lang="en-US" sz="2900" dirty="0" smtClean="0">
                <a:cs typeface="+mn-cs"/>
              </a:rPr>
              <a:t>a.   Movement of a member from one care setting to another as the member’s health status changes</a:t>
            </a:r>
          </a:p>
          <a:p>
            <a:pPr marL="457200" indent="-457200" eaLnBrk="1" hangingPunct="1">
              <a:buFont typeface="+mj-lt"/>
              <a:buAutoNum type="arabicPeriod"/>
              <a:defRPr/>
            </a:pPr>
            <a:r>
              <a:rPr lang="en-US" sz="2900" dirty="0" smtClean="0"/>
              <a:t>Care1st is committed to manage planned and unplanned transitions for our members as they move from one health care setting to the next.</a:t>
            </a:r>
          </a:p>
          <a:p>
            <a:pPr marL="457200" indent="-457200" eaLnBrk="1" hangingPunct="1">
              <a:buFont typeface="+mj-lt"/>
              <a:buAutoNum type="arabicPeriod"/>
              <a:defRPr/>
            </a:pPr>
            <a:r>
              <a:rPr lang="en-US" sz="2900" dirty="0" smtClean="0"/>
              <a:t>Within 1 day of notification of an admission to a hospital, a copy of the most current ICP is faxed to the hospital</a:t>
            </a:r>
          </a:p>
          <a:p>
            <a:pPr eaLnBrk="1" hangingPunct="1">
              <a:lnSpc>
                <a:spcPct val="90000"/>
              </a:lnSpc>
              <a:buFont typeface="Arial" charset="0"/>
              <a:buNone/>
              <a:defRPr/>
            </a:pPr>
            <a:endParaRPr lang="en-US" sz="3000" dirty="0" smtClean="0"/>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60421" name="Slide Number Placeholder 7"/>
          <p:cNvSpPr>
            <a:spLocks noGrp="1"/>
          </p:cNvSpPr>
          <p:nvPr>
            <p:ph type="sldNum" sz="quarter" idx="12"/>
          </p:nvPr>
        </p:nvSpPr>
        <p:spPr bwMode="auto">
          <a:noFill/>
          <a:ln>
            <a:miter lim="800000"/>
            <a:headEnd/>
            <a:tailEnd/>
          </a:ln>
        </p:spPr>
        <p:txBody>
          <a:bodyPr/>
          <a:lstStyle/>
          <a:p>
            <a:fld id="{ECEFC227-F90E-47E8-9955-775209FBC07B}" type="slidenum">
              <a:rPr lang="en-US" smtClean="0">
                <a:latin typeface="Calibri" pitchFamily="34" charset="0"/>
                <a:ea typeface="ＭＳ Ｐゴシック"/>
                <a:cs typeface="ＭＳ Ｐゴシック"/>
              </a:rPr>
              <a:pPr/>
              <a:t>17</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62466" name="Title 1"/>
          <p:cNvSpPr>
            <a:spLocks noGrp="1"/>
          </p:cNvSpPr>
          <p:nvPr>
            <p:ph type="title"/>
          </p:nvPr>
        </p:nvSpPr>
        <p:spPr>
          <a:xfrm>
            <a:off x="0" y="304800"/>
            <a:ext cx="9144000" cy="990600"/>
          </a:xfrm>
        </p:spPr>
        <p:txBody>
          <a:bodyPr/>
          <a:lstStyle/>
          <a:p>
            <a:pPr eaLnBrk="1" hangingPunct="1"/>
            <a:r>
              <a:rPr lang="en-US" sz="4200" smtClean="0">
                <a:solidFill>
                  <a:srgbClr val="B00058"/>
                </a:solidFill>
                <a:ea typeface="ＭＳ Ｐゴシック"/>
                <a:cs typeface="ＭＳ Ｐゴシック"/>
              </a:rPr>
              <a:t>Care Transition Protocols </a:t>
            </a:r>
            <a:br>
              <a:rPr lang="en-US" sz="4200" smtClean="0">
                <a:solidFill>
                  <a:srgbClr val="B00058"/>
                </a:solidFill>
                <a:ea typeface="ＭＳ Ｐゴシック"/>
                <a:cs typeface="ＭＳ Ｐゴシック"/>
              </a:rPr>
            </a:br>
            <a:r>
              <a:rPr lang="en-US" sz="4200" smtClean="0">
                <a:solidFill>
                  <a:srgbClr val="B00058"/>
                </a:solidFill>
                <a:ea typeface="ＭＳ Ｐゴシック"/>
                <a:cs typeface="ＭＳ Ｐゴシック"/>
              </a:rPr>
              <a:t>Continued</a:t>
            </a:r>
          </a:p>
        </p:txBody>
      </p:sp>
      <p:sp>
        <p:nvSpPr>
          <p:cNvPr id="6" name="Content Placeholder 2"/>
          <p:cNvSpPr>
            <a:spLocks noGrp="1"/>
          </p:cNvSpPr>
          <p:nvPr>
            <p:ph idx="1"/>
          </p:nvPr>
        </p:nvSpPr>
        <p:spPr>
          <a:xfrm>
            <a:off x="465138" y="1676400"/>
            <a:ext cx="8678862" cy="4419600"/>
          </a:xfrm>
        </p:spPr>
        <p:txBody>
          <a:bodyPr>
            <a:normAutofit fontScale="25000" lnSpcReduction="20000"/>
          </a:bodyPr>
          <a:lstStyle/>
          <a:p>
            <a:pPr marL="514350" indent="-514350" eaLnBrk="1" hangingPunct="1">
              <a:buFont typeface="Arial" charset="0"/>
              <a:buAutoNum type="arabicPeriod" startAt="4"/>
              <a:defRPr/>
            </a:pPr>
            <a:r>
              <a:rPr lang="en-US" sz="10800" dirty="0" smtClean="0"/>
              <a:t>Within 1 day of discharge from a hospital to a skilled nursing facility, the discharge orders/care plan are faxed to the skilled nursing facility</a:t>
            </a:r>
          </a:p>
          <a:p>
            <a:pPr marL="514350" indent="-514350" eaLnBrk="1" hangingPunct="1">
              <a:buFont typeface="Arial" charset="0"/>
              <a:buAutoNum type="arabicPeriod" startAt="4"/>
              <a:defRPr/>
            </a:pPr>
            <a:r>
              <a:rPr lang="en-US" sz="10800" dirty="0" smtClean="0"/>
              <a:t>When the member is being transitioned to the usual setting of care ( typically the home), the Case Manager will discuss the discharge plan with the member and/or caregiver. This will be followed within 2 business days with a phone call to ensure the member is familiar with the appropriate self management tools and to assist with scheduling a follow up appointment with the Primary Care Physician</a:t>
            </a:r>
          </a:p>
          <a:p>
            <a:pPr eaLnBrk="1" hangingPunct="1">
              <a:buFont typeface="Arial" charset="0"/>
              <a:buNone/>
              <a:defRPr/>
            </a:pPr>
            <a:r>
              <a:rPr lang="en-US" sz="10800" dirty="0" smtClean="0"/>
              <a:t>6.	The Primary Care Physician will be notified by fax within 3 business days of all care transition episodes.</a:t>
            </a:r>
          </a:p>
          <a:p>
            <a:pPr eaLnBrk="1" hangingPunct="1">
              <a:lnSpc>
                <a:spcPct val="90000"/>
              </a:lnSpc>
              <a:buFont typeface="Arial" charset="0"/>
              <a:buNone/>
              <a:defRPr/>
            </a:pPr>
            <a:endParaRPr lang="en-US" sz="3000" dirty="0" smtClean="0"/>
          </a:p>
        </p:txBody>
      </p:sp>
      <p:sp>
        <p:nvSpPr>
          <p:cNvPr id="7" name="Rectangle 6"/>
          <p:cNvSpPr/>
          <p:nvPr/>
        </p:nvSpPr>
        <p:spPr>
          <a:xfrm>
            <a:off x="4572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62469" name="Slide Number Placeholder 7"/>
          <p:cNvSpPr>
            <a:spLocks noGrp="1"/>
          </p:cNvSpPr>
          <p:nvPr>
            <p:ph type="sldNum" sz="quarter" idx="12"/>
          </p:nvPr>
        </p:nvSpPr>
        <p:spPr bwMode="auto">
          <a:noFill/>
          <a:ln>
            <a:miter lim="800000"/>
            <a:headEnd/>
            <a:tailEnd/>
          </a:ln>
        </p:spPr>
        <p:txBody>
          <a:bodyPr/>
          <a:lstStyle/>
          <a:p>
            <a:fld id="{F399CA82-80F7-491C-A24E-5B3FD594838A}" type="slidenum">
              <a:rPr lang="en-US" smtClean="0">
                <a:latin typeface="Calibri" pitchFamily="34" charset="0"/>
                <a:ea typeface="ＭＳ Ｐゴシック"/>
                <a:cs typeface="ＭＳ Ｐゴシック"/>
              </a:rPr>
              <a:pPr/>
              <a:t>18</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64514" name="Title 1"/>
          <p:cNvSpPr>
            <a:spLocks noGrp="1"/>
          </p:cNvSpPr>
          <p:nvPr>
            <p:ph type="title"/>
          </p:nvPr>
        </p:nvSpPr>
        <p:spPr>
          <a:xfrm>
            <a:off x="0" y="381000"/>
            <a:ext cx="9144000" cy="793750"/>
          </a:xfrm>
        </p:spPr>
        <p:txBody>
          <a:bodyPr/>
          <a:lstStyle/>
          <a:p>
            <a:pPr eaLnBrk="1" hangingPunct="1"/>
            <a:r>
              <a:rPr lang="en-US" sz="4200" smtClean="0">
                <a:solidFill>
                  <a:srgbClr val="B00058"/>
                </a:solidFill>
                <a:ea typeface="ＭＳ Ｐゴシック"/>
                <a:cs typeface="ＭＳ Ｐゴシック"/>
              </a:rPr>
              <a:t>Provider Network</a:t>
            </a:r>
          </a:p>
        </p:txBody>
      </p:sp>
      <p:sp>
        <p:nvSpPr>
          <p:cNvPr id="6" name="Content Placeholder 2"/>
          <p:cNvSpPr>
            <a:spLocks noGrp="1"/>
          </p:cNvSpPr>
          <p:nvPr>
            <p:ph idx="1"/>
          </p:nvPr>
        </p:nvSpPr>
        <p:spPr>
          <a:xfrm>
            <a:off x="381000" y="1447800"/>
            <a:ext cx="8305800" cy="5029200"/>
          </a:xfrm>
        </p:spPr>
        <p:txBody>
          <a:bodyPr>
            <a:normAutofit/>
          </a:bodyPr>
          <a:lstStyle/>
          <a:p>
            <a:pPr eaLnBrk="1" hangingPunct="1">
              <a:lnSpc>
                <a:spcPct val="80000"/>
              </a:lnSpc>
              <a:buFont typeface="Arial" charset="0"/>
              <a:buNone/>
              <a:defRPr/>
            </a:pPr>
            <a:endParaRPr lang="en-US" sz="2700" dirty="0" smtClean="0"/>
          </a:p>
          <a:p>
            <a:pPr eaLnBrk="1" hangingPunct="1">
              <a:lnSpc>
                <a:spcPct val="80000"/>
              </a:lnSpc>
              <a:defRPr/>
            </a:pPr>
            <a:r>
              <a:rPr lang="en-US" sz="2700" dirty="0" smtClean="0"/>
              <a:t>Care1st has specialized network of providers to meet the needs of its SNP members including but not limited to:</a:t>
            </a:r>
          </a:p>
          <a:p>
            <a:pPr lvl="1" eaLnBrk="1" hangingPunct="1">
              <a:lnSpc>
                <a:spcPct val="80000"/>
              </a:lnSpc>
              <a:defRPr/>
            </a:pPr>
            <a:r>
              <a:rPr lang="en-US" sz="2700" dirty="0" smtClean="0">
                <a:cs typeface="+mn-cs"/>
              </a:rPr>
              <a:t>Internist, geriatricians, endocrinologists, cardiologist, oncologist, pulmonologist</a:t>
            </a:r>
          </a:p>
          <a:p>
            <a:pPr lvl="1" eaLnBrk="1" hangingPunct="1">
              <a:lnSpc>
                <a:spcPct val="80000"/>
              </a:lnSpc>
              <a:defRPr/>
            </a:pPr>
            <a:r>
              <a:rPr lang="en-US" sz="2700" dirty="0" smtClean="0">
                <a:cs typeface="+mn-cs"/>
              </a:rPr>
              <a:t>General and subspecialty surgeons</a:t>
            </a:r>
          </a:p>
          <a:p>
            <a:pPr lvl="1" eaLnBrk="1" hangingPunct="1">
              <a:lnSpc>
                <a:spcPct val="80000"/>
              </a:lnSpc>
              <a:defRPr/>
            </a:pPr>
            <a:r>
              <a:rPr lang="en-US" sz="2700" dirty="0" smtClean="0">
                <a:cs typeface="+mn-cs"/>
              </a:rPr>
              <a:t>Behavioral Health Providers</a:t>
            </a:r>
          </a:p>
          <a:p>
            <a:pPr lvl="1" eaLnBrk="1" hangingPunct="1">
              <a:lnSpc>
                <a:spcPct val="80000"/>
              </a:lnSpc>
              <a:defRPr/>
            </a:pPr>
            <a:r>
              <a:rPr lang="en-US" sz="2700" dirty="0" smtClean="0">
                <a:cs typeface="+mn-cs"/>
              </a:rPr>
              <a:t>Ancillary health providers such as physical, speech and occupational therapists</a:t>
            </a:r>
          </a:p>
          <a:p>
            <a:pPr lvl="1" eaLnBrk="1" hangingPunct="1">
              <a:lnSpc>
                <a:spcPct val="80000"/>
              </a:lnSpc>
              <a:defRPr/>
            </a:pPr>
            <a:r>
              <a:rPr lang="en-US" sz="2700" dirty="0" smtClean="0">
                <a:cs typeface="+mn-cs"/>
              </a:rPr>
              <a:t>Tertiary care physicians</a:t>
            </a:r>
          </a:p>
          <a:p>
            <a:pPr lvl="1" eaLnBrk="1" hangingPunct="1">
              <a:lnSpc>
                <a:spcPct val="80000"/>
              </a:lnSpc>
              <a:defRPr/>
            </a:pPr>
            <a:endParaRPr lang="en-US" sz="2700" dirty="0" smtClean="0">
              <a:cs typeface="+mn-cs"/>
            </a:endParaRPr>
          </a:p>
          <a:p>
            <a:pPr eaLnBrk="1" hangingPunct="1">
              <a:lnSpc>
                <a:spcPct val="90000"/>
              </a:lnSpc>
              <a:buFont typeface="Arial" charset="0"/>
              <a:buNone/>
              <a:defRPr/>
            </a:pPr>
            <a:endParaRPr lang="en-US" sz="3000" dirty="0" smtClean="0"/>
          </a:p>
        </p:txBody>
      </p:sp>
      <p:sp>
        <p:nvSpPr>
          <p:cNvPr id="7" name="Rectangle 6"/>
          <p:cNvSpPr/>
          <p:nvPr/>
        </p:nvSpPr>
        <p:spPr>
          <a:xfrm>
            <a:off x="1600200" y="3505200"/>
            <a:ext cx="8153400" cy="4953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64517" name="Slide Number Placeholder 7"/>
          <p:cNvSpPr>
            <a:spLocks noGrp="1"/>
          </p:cNvSpPr>
          <p:nvPr>
            <p:ph type="sldNum" sz="quarter" idx="12"/>
          </p:nvPr>
        </p:nvSpPr>
        <p:spPr bwMode="auto">
          <a:noFill/>
          <a:ln>
            <a:miter lim="800000"/>
            <a:headEnd/>
            <a:tailEnd/>
          </a:ln>
        </p:spPr>
        <p:txBody>
          <a:bodyPr/>
          <a:lstStyle/>
          <a:p>
            <a:fld id="{A22E680A-120B-4D4B-BCB6-77533AE0D204}" type="slidenum">
              <a:rPr lang="en-US" smtClean="0">
                <a:latin typeface="Calibri" pitchFamily="34" charset="0"/>
                <a:ea typeface="ＭＳ Ｐゴシック"/>
                <a:cs typeface="ＭＳ Ｐゴシック"/>
              </a:rPr>
              <a:pPr/>
              <a:t>19</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29698" name="Rectangle 8"/>
          <p:cNvSpPr>
            <a:spLocks noChangeArrowheads="1"/>
          </p:cNvSpPr>
          <p:nvPr/>
        </p:nvSpPr>
        <p:spPr bwMode="auto">
          <a:xfrm>
            <a:off x="304800" y="1752600"/>
            <a:ext cx="8382000" cy="1938338"/>
          </a:xfrm>
          <a:prstGeom prst="rect">
            <a:avLst/>
          </a:prstGeom>
          <a:noFill/>
          <a:ln w="9525">
            <a:noFill/>
            <a:miter lim="800000"/>
            <a:headEnd/>
            <a:tailEnd/>
          </a:ln>
        </p:spPr>
        <p:txBody>
          <a:bodyPr>
            <a:spAutoFit/>
          </a:bodyPr>
          <a:lstStyle/>
          <a:p>
            <a:pPr marL="342900" indent="-342900" eaLnBrk="0" hangingPunct="0">
              <a:spcBef>
                <a:spcPct val="60000"/>
              </a:spcBef>
            </a:pPr>
            <a:endParaRPr lang="en-US">
              <a:latin typeface="Calibri" pitchFamily="34" charset="0"/>
            </a:endParaRPr>
          </a:p>
          <a:p>
            <a:pPr marL="342900" indent="-342900" eaLnBrk="0" hangingPunct="0">
              <a:spcBef>
                <a:spcPct val="60000"/>
              </a:spcBef>
            </a:pPr>
            <a:endParaRPr lang="en-US" sz="2000">
              <a:latin typeface="Calibri" pitchFamily="34" charset="0"/>
            </a:endParaRPr>
          </a:p>
          <a:p>
            <a:pPr marL="342900" indent="-342900" eaLnBrk="0" hangingPunct="0">
              <a:spcBef>
                <a:spcPct val="60000"/>
              </a:spcBef>
            </a:pPr>
            <a:endParaRPr lang="en-US" sz="2000">
              <a:latin typeface="Calibri" pitchFamily="34" charset="0"/>
            </a:endParaRPr>
          </a:p>
          <a:p>
            <a:pPr marL="342900" indent="-342900" eaLnBrk="0" hangingPunct="0">
              <a:spcBef>
                <a:spcPct val="60000"/>
              </a:spcBef>
              <a:buFont typeface="Wingdings" pitchFamily="2" charset="2"/>
              <a:buChar char="Ø"/>
            </a:pPr>
            <a:endParaRPr lang="en-US" sz="2000" b="1">
              <a:latin typeface="Calibri" pitchFamily="34" charset="0"/>
            </a:endParaRPr>
          </a:p>
        </p:txBody>
      </p:sp>
      <p:sp>
        <p:nvSpPr>
          <p:cNvPr id="29699" name="Title 10"/>
          <p:cNvSpPr>
            <a:spLocks noGrp="1"/>
          </p:cNvSpPr>
          <p:nvPr>
            <p:ph type="title"/>
          </p:nvPr>
        </p:nvSpPr>
        <p:spPr>
          <a:xfrm>
            <a:off x="457200" y="0"/>
            <a:ext cx="8153400" cy="1162050"/>
          </a:xfrm>
          <a:ln>
            <a:solidFill>
              <a:schemeClr val="accent1"/>
            </a:solidFill>
          </a:ln>
        </p:spPr>
        <p:txBody>
          <a:bodyPr/>
          <a:lstStyle/>
          <a:p>
            <a:pPr algn="ctr"/>
            <a:r>
              <a:rPr lang="en-US" sz="4200" b="0" smtClean="0">
                <a:solidFill>
                  <a:srgbClr val="9E1F63"/>
                </a:solidFill>
                <a:ea typeface="ＭＳ Ｐゴシック"/>
                <a:cs typeface="ＭＳ Ｐゴシック"/>
              </a:rPr>
              <a:t> </a:t>
            </a:r>
            <a:r>
              <a:rPr lang="en-US" sz="4200" smtClean="0">
                <a:solidFill>
                  <a:schemeClr val="tx2"/>
                </a:solidFill>
                <a:ea typeface="ＭＳ Ｐゴシック"/>
                <a:cs typeface="ＭＳ Ｐゴシック"/>
              </a:rPr>
              <a:t>SNP</a:t>
            </a:r>
            <a:r>
              <a:rPr lang="en-US" sz="4200" b="0" smtClean="0">
                <a:solidFill>
                  <a:srgbClr val="9E1F63"/>
                </a:solidFill>
                <a:ea typeface="ＭＳ Ｐゴシック"/>
                <a:cs typeface="ＭＳ Ｐゴシック"/>
              </a:rPr>
              <a:t> Model of Care(MOC)</a:t>
            </a:r>
          </a:p>
        </p:txBody>
      </p:sp>
      <p:sp>
        <p:nvSpPr>
          <p:cNvPr id="29700" name="Content Placeholder 11"/>
          <p:cNvSpPr>
            <a:spLocks noGrp="1"/>
          </p:cNvSpPr>
          <p:nvPr>
            <p:ph idx="1"/>
          </p:nvPr>
        </p:nvSpPr>
        <p:spPr>
          <a:xfrm>
            <a:off x="457200" y="1828800"/>
            <a:ext cx="7848600" cy="4191000"/>
          </a:xfrm>
        </p:spPr>
        <p:txBody>
          <a:bodyPr/>
          <a:lstStyle/>
          <a:p>
            <a:pPr eaLnBrk="1" hangingPunct="1">
              <a:buFont typeface="Arial" charset="0"/>
              <a:buNone/>
            </a:pPr>
            <a:r>
              <a:rPr lang="en-US" smtClean="0">
                <a:ea typeface="ＭＳ Ｐゴシック"/>
                <a:cs typeface="ＭＳ Ｐゴシック"/>
              </a:rPr>
              <a:t>	</a:t>
            </a:r>
            <a:r>
              <a:rPr lang="en-US" sz="2700" b="1" smtClean="0">
                <a:solidFill>
                  <a:schemeClr val="accent1"/>
                </a:solidFill>
                <a:ea typeface="ＭＳ Ｐゴシック"/>
                <a:cs typeface="ＭＳ Ｐゴシック"/>
              </a:rPr>
              <a:t>The Medicare Act of 2003 established a Medicare Advantage coordinated care plan that is designed to provide targeted care to individuals with special needs. </a:t>
            </a:r>
          </a:p>
          <a:p>
            <a:pPr>
              <a:buFont typeface="Arial" charset="0"/>
              <a:buNone/>
            </a:pPr>
            <a:endParaRPr lang="en-US" sz="2700" smtClean="0">
              <a:ea typeface="ＭＳ Ｐゴシック"/>
              <a:cs typeface="ＭＳ Ｐゴシック"/>
            </a:endParaRPr>
          </a:p>
          <a:p>
            <a:pPr>
              <a:buFont typeface="Arial" charset="0"/>
              <a:buNone/>
            </a:pPr>
            <a:r>
              <a:rPr lang="en-US" smtClean="0">
                <a:ea typeface="ＭＳ Ｐゴシック"/>
                <a:cs typeface="ＭＳ Ｐゴシック"/>
              </a:rPr>
              <a:t>    </a:t>
            </a:r>
            <a:r>
              <a:rPr lang="en-US" sz="2700" smtClean="0">
                <a:ea typeface="ＭＳ Ｐゴシック"/>
                <a:cs typeface="ＭＳ Ｐゴシック"/>
              </a:rPr>
              <a:t>Care1st MOC is designed to ensure the provision and coordination of specialized services that meet the needs of the dual eligible beneficiaries.</a:t>
            </a:r>
          </a:p>
          <a:p>
            <a:endParaRPr lang="en-US" smtClean="0">
              <a:ea typeface="ＭＳ Ｐゴシック"/>
              <a:cs typeface="ＭＳ Ｐゴシック"/>
            </a:endParaRPr>
          </a:p>
        </p:txBody>
      </p:sp>
      <p:sp>
        <p:nvSpPr>
          <p:cNvPr id="29701" name="Slide Number Placeholder 7"/>
          <p:cNvSpPr>
            <a:spLocks noGrp="1"/>
          </p:cNvSpPr>
          <p:nvPr>
            <p:ph type="sldNum" sz="quarter" idx="12"/>
          </p:nvPr>
        </p:nvSpPr>
        <p:spPr bwMode="auto">
          <a:noFill/>
          <a:ln>
            <a:miter lim="800000"/>
            <a:headEnd/>
            <a:tailEnd/>
          </a:ln>
        </p:spPr>
        <p:txBody>
          <a:bodyPr/>
          <a:lstStyle/>
          <a:p>
            <a:fld id="{9987A687-F203-4627-90C1-F46695FC3C2C}" type="slidenum">
              <a:rPr lang="en-US" smtClean="0">
                <a:latin typeface="Calibri" pitchFamily="34" charset="0"/>
                <a:ea typeface="ＭＳ Ｐゴシック"/>
                <a:cs typeface="ＭＳ Ｐゴシック"/>
              </a:rPr>
              <a:pPr/>
              <a:t>2</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66562" name="Title 1"/>
          <p:cNvSpPr>
            <a:spLocks noGrp="1"/>
          </p:cNvSpPr>
          <p:nvPr>
            <p:ph type="title"/>
          </p:nvPr>
        </p:nvSpPr>
        <p:spPr>
          <a:xfrm>
            <a:off x="0" y="381000"/>
            <a:ext cx="9144000" cy="793750"/>
          </a:xfrm>
        </p:spPr>
        <p:txBody>
          <a:bodyPr/>
          <a:lstStyle/>
          <a:p>
            <a:pPr eaLnBrk="1" hangingPunct="1"/>
            <a:r>
              <a:rPr lang="en-US" sz="4200" smtClean="0">
                <a:solidFill>
                  <a:srgbClr val="B00058"/>
                </a:solidFill>
                <a:ea typeface="ＭＳ Ｐゴシック"/>
                <a:cs typeface="ＭＳ Ｐゴシック"/>
              </a:rPr>
              <a:t>Provider Network</a:t>
            </a:r>
            <a:br>
              <a:rPr lang="en-US" sz="4200" smtClean="0">
                <a:solidFill>
                  <a:srgbClr val="B00058"/>
                </a:solidFill>
                <a:ea typeface="ＭＳ Ｐゴシック"/>
                <a:cs typeface="ＭＳ Ｐゴシック"/>
              </a:rPr>
            </a:br>
            <a:r>
              <a:rPr lang="en-US" sz="4200" smtClean="0">
                <a:solidFill>
                  <a:srgbClr val="B00058"/>
                </a:solidFill>
                <a:ea typeface="ＭＳ Ｐゴシック"/>
                <a:cs typeface="ＭＳ Ｐゴシック"/>
              </a:rPr>
              <a:t>Continued</a:t>
            </a:r>
          </a:p>
        </p:txBody>
      </p:sp>
      <p:sp>
        <p:nvSpPr>
          <p:cNvPr id="6" name="Content Placeholder 2"/>
          <p:cNvSpPr>
            <a:spLocks noGrp="1"/>
          </p:cNvSpPr>
          <p:nvPr>
            <p:ph idx="1"/>
          </p:nvPr>
        </p:nvSpPr>
        <p:spPr>
          <a:xfrm>
            <a:off x="381000" y="1600200"/>
            <a:ext cx="8305800" cy="5029200"/>
          </a:xfrm>
        </p:spPr>
        <p:txBody>
          <a:bodyPr>
            <a:normAutofit fontScale="92500" lnSpcReduction="20000"/>
          </a:bodyPr>
          <a:lstStyle/>
          <a:p>
            <a:pPr eaLnBrk="1" hangingPunct="1">
              <a:lnSpc>
                <a:spcPct val="80000"/>
              </a:lnSpc>
              <a:buFont typeface="Arial" charset="0"/>
              <a:buNone/>
              <a:defRPr/>
            </a:pPr>
            <a:endParaRPr lang="en-US" sz="2000" dirty="0" smtClean="0"/>
          </a:p>
          <a:p>
            <a:pPr eaLnBrk="1" hangingPunct="1">
              <a:lnSpc>
                <a:spcPct val="80000"/>
              </a:lnSpc>
              <a:defRPr/>
            </a:pPr>
            <a:r>
              <a:rPr lang="en-US" sz="2900" dirty="0" smtClean="0"/>
              <a:t>Care1st, through policies and procedures ensures that network providers:</a:t>
            </a:r>
          </a:p>
          <a:p>
            <a:pPr lvl="1" eaLnBrk="1" hangingPunct="1">
              <a:lnSpc>
                <a:spcPct val="80000"/>
              </a:lnSpc>
              <a:defRPr/>
            </a:pPr>
            <a:r>
              <a:rPr lang="en-US" sz="2900" dirty="0" smtClean="0"/>
              <a:t>Have active licenses and certification</a:t>
            </a:r>
          </a:p>
          <a:p>
            <a:pPr lvl="1" eaLnBrk="1" hangingPunct="1">
              <a:lnSpc>
                <a:spcPct val="80000"/>
              </a:lnSpc>
              <a:defRPr/>
            </a:pPr>
            <a:r>
              <a:rPr lang="en-US" sz="2900" dirty="0" smtClean="0"/>
              <a:t>Are part of the member’s ICT as needed</a:t>
            </a:r>
          </a:p>
          <a:p>
            <a:pPr lvl="1" eaLnBrk="1" hangingPunct="1">
              <a:lnSpc>
                <a:spcPct val="80000"/>
              </a:lnSpc>
              <a:defRPr/>
            </a:pPr>
            <a:r>
              <a:rPr lang="en-US" sz="2900" dirty="0" smtClean="0"/>
              <a:t>Incorporate relevant clinical  information in member’s ICP</a:t>
            </a:r>
          </a:p>
          <a:p>
            <a:pPr lvl="1" eaLnBrk="1" hangingPunct="1">
              <a:lnSpc>
                <a:spcPct val="80000"/>
              </a:lnSpc>
              <a:defRPr/>
            </a:pPr>
            <a:r>
              <a:rPr lang="en-US" sz="2900" dirty="0" smtClean="0"/>
              <a:t>Follow transition of care protocols</a:t>
            </a:r>
          </a:p>
          <a:p>
            <a:pPr lvl="1" eaLnBrk="1" hangingPunct="1">
              <a:lnSpc>
                <a:spcPct val="80000"/>
              </a:lnSpc>
              <a:defRPr/>
            </a:pPr>
            <a:r>
              <a:rPr lang="en-US" sz="2900" dirty="0" smtClean="0"/>
              <a:t>Use clinical practice guidelines</a:t>
            </a:r>
          </a:p>
          <a:p>
            <a:pPr lvl="1" eaLnBrk="1" hangingPunct="1">
              <a:lnSpc>
                <a:spcPct val="80000"/>
              </a:lnSpc>
              <a:defRPr/>
            </a:pPr>
            <a:r>
              <a:rPr lang="en-US" sz="2900" dirty="0" smtClean="0"/>
              <a:t>Can request exception to clinical practice guidelines for members with complex healthcare needs </a:t>
            </a:r>
          </a:p>
          <a:p>
            <a:pPr lvl="1" eaLnBrk="1" hangingPunct="1">
              <a:lnSpc>
                <a:spcPct val="80000"/>
              </a:lnSpc>
              <a:defRPr/>
            </a:pPr>
            <a:r>
              <a:rPr lang="en-US" sz="2900" dirty="0" smtClean="0"/>
              <a:t>Receive MOC  training initially on joining the network and annually thereafter</a:t>
            </a:r>
          </a:p>
          <a:p>
            <a:pPr eaLnBrk="1" hangingPunct="1">
              <a:lnSpc>
                <a:spcPct val="80000"/>
              </a:lnSpc>
              <a:defRPr/>
            </a:pPr>
            <a:r>
              <a:rPr lang="en-US" sz="2900" dirty="0" smtClean="0"/>
              <a:t>Care1st has policy and procedures to address network providers non-compliance with MOC training</a:t>
            </a:r>
          </a:p>
          <a:p>
            <a:pPr eaLnBrk="1" hangingPunct="1">
              <a:lnSpc>
                <a:spcPct val="90000"/>
              </a:lnSpc>
              <a:buFont typeface="Arial" charset="0"/>
              <a:buNone/>
              <a:defRPr/>
            </a:pPr>
            <a:endParaRPr lang="en-US" sz="3000" dirty="0" smtClean="0"/>
          </a:p>
        </p:txBody>
      </p:sp>
      <p:sp>
        <p:nvSpPr>
          <p:cNvPr id="7" name="Rectangle 6"/>
          <p:cNvSpPr/>
          <p:nvPr/>
        </p:nvSpPr>
        <p:spPr>
          <a:xfrm>
            <a:off x="1600200" y="3505200"/>
            <a:ext cx="8153400" cy="4953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66565" name="Slide Number Placeholder 7"/>
          <p:cNvSpPr>
            <a:spLocks noGrp="1"/>
          </p:cNvSpPr>
          <p:nvPr>
            <p:ph type="sldNum" sz="quarter" idx="12"/>
          </p:nvPr>
        </p:nvSpPr>
        <p:spPr bwMode="auto">
          <a:noFill/>
          <a:ln>
            <a:miter lim="800000"/>
            <a:headEnd/>
            <a:tailEnd/>
          </a:ln>
        </p:spPr>
        <p:txBody>
          <a:bodyPr/>
          <a:lstStyle/>
          <a:p>
            <a:fld id="{3B42DCDB-0F26-4FAF-8916-8091A9C31846}" type="slidenum">
              <a:rPr lang="en-US" smtClean="0">
                <a:latin typeface="Calibri" pitchFamily="34" charset="0"/>
                <a:ea typeface="ＭＳ Ｐゴシック"/>
                <a:cs typeface="ＭＳ Ｐゴシック"/>
              </a:rPr>
              <a:pPr/>
              <a:t>20</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68610" name="Title 1"/>
          <p:cNvSpPr>
            <a:spLocks noGrp="1"/>
          </p:cNvSpPr>
          <p:nvPr>
            <p:ph type="title"/>
          </p:nvPr>
        </p:nvSpPr>
        <p:spPr>
          <a:xfrm>
            <a:off x="0" y="577850"/>
            <a:ext cx="9144000" cy="793750"/>
          </a:xfrm>
        </p:spPr>
        <p:txBody>
          <a:bodyPr/>
          <a:lstStyle/>
          <a:p>
            <a:pPr eaLnBrk="1" hangingPunct="1"/>
            <a:r>
              <a:rPr lang="en-US" sz="3600" smtClean="0">
                <a:solidFill>
                  <a:srgbClr val="B00058"/>
                </a:solidFill>
                <a:ea typeface="ＭＳ Ｐゴシック"/>
                <a:cs typeface="ＭＳ Ｐゴシック"/>
              </a:rPr>
              <a:t>Use of </a:t>
            </a:r>
            <a:r>
              <a:rPr lang="en-US" sz="4200" smtClean="0">
                <a:solidFill>
                  <a:srgbClr val="B00058"/>
                </a:solidFill>
                <a:ea typeface="ＭＳ Ｐゴシック"/>
                <a:cs typeface="ＭＳ Ｐゴシック"/>
              </a:rPr>
              <a:t>Clinical</a:t>
            </a:r>
            <a:r>
              <a:rPr lang="en-US" sz="3600" smtClean="0">
                <a:solidFill>
                  <a:srgbClr val="B00058"/>
                </a:solidFill>
                <a:ea typeface="ＭＳ Ｐゴシック"/>
                <a:cs typeface="ＭＳ Ｐゴシック"/>
              </a:rPr>
              <a:t> </a:t>
            </a:r>
            <a:r>
              <a:rPr lang="en-US" sz="4200" smtClean="0">
                <a:solidFill>
                  <a:srgbClr val="B00058"/>
                </a:solidFill>
                <a:ea typeface="ＭＳ Ｐゴシック"/>
                <a:cs typeface="ＭＳ Ｐゴシック"/>
              </a:rPr>
              <a:t>Practice</a:t>
            </a:r>
            <a:r>
              <a:rPr lang="en-US" sz="3600" smtClean="0">
                <a:solidFill>
                  <a:srgbClr val="B00058"/>
                </a:solidFill>
                <a:ea typeface="ＭＳ Ｐゴシック"/>
                <a:cs typeface="ＭＳ Ｐゴシック"/>
              </a:rPr>
              <a:t> Guidelines(CPGs) </a:t>
            </a:r>
          </a:p>
        </p:txBody>
      </p:sp>
      <p:sp>
        <p:nvSpPr>
          <p:cNvPr id="6" name="Content Placeholder 2"/>
          <p:cNvSpPr>
            <a:spLocks noGrp="1"/>
          </p:cNvSpPr>
          <p:nvPr>
            <p:ph idx="1"/>
          </p:nvPr>
        </p:nvSpPr>
        <p:spPr>
          <a:xfrm>
            <a:off x="381000" y="1600200"/>
            <a:ext cx="8763000" cy="4876800"/>
          </a:xfrm>
        </p:spPr>
        <p:txBody>
          <a:bodyPr>
            <a:normAutofit/>
          </a:bodyPr>
          <a:lstStyle/>
          <a:p>
            <a:pPr eaLnBrk="1" hangingPunct="1">
              <a:lnSpc>
                <a:spcPct val="80000"/>
              </a:lnSpc>
              <a:buFont typeface="Arial" charset="0"/>
              <a:buNone/>
              <a:defRPr/>
            </a:pPr>
            <a:endParaRPr lang="en-US" sz="2700" dirty="0" smtClean="0"/>
          </a:p>
          <a:p>
            <a:pPr eaLnBrk="1" hangingPunct="1">
              <a:lnSpc>
                <a:spcPct val="80000"/>
              </a:lnSpc>
              <a:buFont typeface="Arial" charset="0"/>
              <a:buNone/>
              <a:defRPr/>
            </a:pPr>
            <a:r>
              <a:rPr lang="en-US" sz="2700" dirty="0" smtClean="0"/>
              <a:t>Care1st ensures use of clinical practice guidelines: </a:t>
            </a:r>
          </a:p>
          <a:p>
            <a:pPr lvl="1" eaLnBrk="1" hangingPunct="1">
              <a:lnSpc>
                <a:spcPct val="80000"/>
              </a:lnSpc>
              <a:defRPr/>
            </a:pPr>
            <a:r>
              <a:rPr lang="en-US" sz="2700" dirty="0" smtClean="0">
                <a:cs typeface="+mn-cs"/>
              </a:rPr>
              <a:t>Requires all medical groups to use evidence-based nationally approved CPGs for making UM decisions </a:t>
            </a:r>
          </a:p>
          <a:p>
            <a:pPr lvl="1" eaLnBrk="1" hangingPunct="1">
              <a:lnSpc>
                <a:spcPct val="80000"/>
              </a:lnSpc>
              <a:defRPr/>
            </a:pPr>
            <a:r>
              <a:rPr lang="en-US" sz="2700" dirty="0" smtClean="0">
                <a:cs typeface="+mn-cs"/>
              </a:rPr>
              <a:t>Approves all CPGs annually</a:t>
            </a:r>
          </a:p>
          <a:p>
            <a:pPr lvl="1" eaLnBrk="1" hangingPunct="1">
              <a:lnSpc>
                <a:spcPct val="80000"/>
              </a:lnSpc>
              <a:defRPr/>
            </a:pPr>
            <a:r>
              <a:rPr lang="en-US" sz="2700" dirty="0" smtClean="0">
                <a:cs typeface="+mn-cs"/>
              </a:rPr>
              <a:t>Approved guidelines are communicated to the network via provider news letters and the provider website</a:t>
            </a:r>
          </a:p>
          <a:p>
            <a:pPr lvl="1" eaLnBrk="1" hangingPunct="1">
              <a:lnSpc>
                <a:spcPct val="80000"/>
              </a:lnSpc>
              <a:defRPr/>
            </a:pPr>
            <a:r>
              <a:rPr lang="en-US" sz="2700" dirty="0" smtClean="0">
                <a:cs typeface="+mn-cs"/>
              </a:rPr>
              <a:t>Member education materials are reviewed annually to ensure consistency with approved CPGs</a:t>
            </a:r>
          </a:p>
          <a:p>
            <a:pPr eaLnBrk="1" hangingPunct="1">
              <a:lnSpc>
                <a:spcPct val="90000"/>
              </a:lnSpc>
              <a:buFont typeface="Arial" charset="0"/>
              <a:buNone/>
              <a:defRPr/>
            </a:pPr>
            <a:endParaRPr lang="en-US" sz="3000" dirty="0" smtClean="0"/>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68613" name="Slide Number Placeholder 7"/>
          <p:cNvSpPr>
            <a:spLocks noGrp="1"/>
          </p:cNvSpPr>
          <p:nvPr>
            <p:ph type="sldNum" sz="quarter" idx="12"/>
          </p:nvPr>
        </p:nvSpPr>
        <p:spPr bwMode="auto">
          <a:noFill/>
          <a:ln>
            <a:miter lim="800000"/>
            <a:headEnd/>
            <a:tailEnd/>
          </a:ln>
        </p:spPr>
        <p:txBody>
          <a:bodyPr/>
          <a:lstStyle/>
          <a:p>
            <a:fld id="{3DB2F47E-1D56-4E12-A539-1FE5C8916A0B}" type="slidenum">
              <a:rPr lang="en-US" smtClean="0">
                <a:latin typeface="Calibri" pitchFamily="34" charset="0"/>
                <a:ea typeface="ＭＳ Ｐゴシック"/>
                <a:cs typeface="ＭＳ Ｐゴシック"/>
              </a:rPr>
              <a:pPr/>
              <a:t>21</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70658" name="Title 1"/>
          <p:cNvSpPr>
            <a:spLocks noGrp="1"/>
          </p:cNvSpPr>
          <p:nvPr>
            <p:ph type="title"/>
          </p:nvPr>
        </p:nvSpPr>
        <p:spPr>
          <a:xfrm>
            <a:off x="0" y="381000"/>
            <a:ext cx="9144000" cy="793750"/>
          </a:xfrm>
        </p:spPr>
        <p:txBody>
          <a:bodyPr/>
          <a:lstStyle/>
          <a:p>
            <a:pPr eaLnBrk="1" hangingPunct="1"/>
            <a:r>
              <a:rPr lang="en-US" sz="4000" smtClean="0">
                <a:solidFill>
                  <a:srgbClr val="B00058"/>
                </a:solidFill>
                <a:ea typeface="ＭＳ Ｐゴシック"/>
                <a:cs typeface="ＭＳ Ｐゴシック"/>
              </a:rPr>
              <a:t>Use of Clinical Practice Guidelines(CPGs)</a:t>
            </a:r>
            <a:br>
              <a:rPr lang="en-US" sz="4000" smtClean="0">
                <a:solidFill>
                  <a:srgbClr val="B00058"/>
                </a:solidFill>
                <a:ea typeface="ＭＳ Ｐゴシック"/>
                <a:cs typeface="ＭＳ Ｐゴシック"/>
              </a:rPr>
            </a:br>
            <a:r>
              <a:rPr lang="en-US" sz="4000" smtClean="0">
                <a:solidFill>
                  <a:srgbClr val="B00058"/>
                </a:solidFill>
                <a:ea typeface="ＭＳ Ｐゴシック"/>
                <a:cs typeface="ＭＳ Ｐゴシック"/>
              </a:rPr>
              <a:t>Continued </a:t>
            </a:r>
          </a:p>
        </p:txBody>
      </p:sp>
      <p:sp>
        <p:nvSpPr>
          <p:cNvPr id="6" name="Content Placeholder 2"/>
          <p:cNvSpPr>
            <a:spLocks noGrp="1"/>
          </p:cNvSpPr>
          <p:nvPr>
            <p:ph idx="1"/>
          </p:nvPr>
        </p:nvSpPr>
        <p:spPr>
          <a:xfrm>
            <a:off x="381000" y="1447800"/>
            <a:ext cx="8763000" cy="4876800"/>
          </a:xfrm>
        </p:spPr>
        <p:txBody>
          <a:bodyPr>
            <a:normAutofit/>
          </a:bodyPr>
          <a:lstStyle/>
          <a:p>
            <a:pPr eaLnBrk="1" hangingPunct="1">
              <a:lnSpc>
                <a:spcPct val="80000"/>
              </a:lnSpc>
              <a:buFont typeface="Arial" charset="0"/>
              <a:buNone/>
              <a:defRPr/>
            </a:pPr>
            <a:endParaRPr lang="en-US" sz="2000" dirty="0" smtClean="0"/>
          </a:p>
          <a:p>
            <a:pPr lvl="1" eaLnBrk="1" hangingPunct="1">
              <a:lnSpc>
                <a:spcPct val="80000"/>
              </a:lnSpc>
              <a:defRPr/>
            </a:pPr>
            <a:r>
              <a:rPr lang="en-US" sz="2700" dirty="0" smtClean="0"/>
              <a:t>Care1st has a process for management of exceptions to available CPGs when a member has complex healthcare needs by utilizing outside independent board certified physicians</a:t>
            </a:r>
          </a:p>
          <a:p>
            <a:pPr lvl="1" eaLnBrk="1" hangingPunct="1">
              <a:lnSpc>
                <a:spcPct val="80000"/>
              </a:lnSpc>
              <a:defRPr/>
            </a:pPr>
            <a:r>
              <a:rPr lang="en-US" sz="2700" dirty="0" smtClean="0">
                <a:cs typeface="+mn-cs"/>
              </a:rPr>
              <a:t>Compliance with approved guidelines is monitored through:</a:t>
            </a:r>
          </a:p>
          <a:p>
            <a:pPr lvl="2" eaLnBrk="1" hangingPunct="1">
              <a:lnSpc>
                <a:spcPct val="80000"/>
              </a:lnSpc>
              <a:defRPr/>
            </a:pPr>
            <a:r>
              <a:rPr lang="en-US" sz="2700" dirty="0" smtClean="0">
                <a:cs typeface="+mn-cs"/>
              </a:rPr>
              <a:t>An annual review of  delegated group utilization decisions</a:t>
            </a:r>
          </a:p>
          <a:p>
            <a:pPr lvl="2" eaLnBrk="1" hangingPunct="1">
              <a:lnSpc>
                <a:spcPct val="80000"/>
              </a:lnSpc>
              <a:defRPr/>
            </a:pPr>
            <a:r>
              <a:rPr lang="en-US" sz="2700" dirty="0" smtClean="0">
                <a:cs typeface="+mn-cs"/>
              </a:rPr>
              <a:t>The member appeals process</a:t>
            </a:r>
          </a:p>
          <a:p>
            <a:pPr lvl="2" eaLnBrk="1" hangingPunct="1">
              <a:lnSpc>
                <a:spcPct val="80000"/>
              </a:lnSpc>
              <a:defRPr/>
            </a:pPr>
            <a:r>
              <a:rPr lang="en-US" sz="2700" dirty="0" smtClean="0">
                <a:cs typeface="+mn-cs"/>
              </a:rPr>
              <a:t>Review of patient medication profiles in the Medication Therapy Management(MTM) Program</a:t>
            </a:r>
          </a:p>
          <a:p>
            <a:pPr lvl="2" eaLnBrk="1" hangingPunct="1">
              <a:lnSpc>
                <a:spcPct val="80000"/>
              </a:lnSpc>
              <a:defRPr/>
            </a:pPr>
            <a:r>
              <a:rPr lang="en-US" sz="2700" dirty="0" smtClean="0">
                <a:cs typeface="+mn-cs"/>
              </a:rPr>
              <a:t>HEDIS reporting </a:t>
            </a:r>
          </a:p>
          <a:p>
            <a:pPr eaLnBrk="1" hangingPunct="1">
              <a:lnSpc>
                <a:spcPct val="90000"/>
              </a:lnSpc>
              <a:buFont typeface="Arial" charset="0"/>
              <a:buNone/>
              <a:defRPr/>
            </a:pPr>
            <a:endParaRPr lang="en-US" sz="3000" dirty="0" smtClean="0"/>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70661" name="Slide Number Placeholder 7"/>
          <p:cNvSpPr>
            <a:spLocks noGrp="1"/>
          </p:cNvSpPr>
          <p:nvPr>
            <p:ph type="sldNum" sz="quarter" idx="12"/>
          </p:nvPr>
        </p:nvSpPr>
        <p:spPr bwMode="auto">
          <a:noFill/>
          <a:ln>
            <a:miter lim="800000"/>
            <a:headEnd/>
            <a:tailEnd/>
          </a:ln>
        </p:spPr>
        <p:txBody>
          <a:bodyPr/>
          <a:lstStyle/>
          <a:p>
            <a:fld id="{6090D567-624F-4A5C-83B4-FAC29E5EE74A}" type="slidenum">
              <a:rPr lang="en-US" smtClean="0">
                <a:latin typeface="Calibri" pitchFamily="34" charset="0"/>
                <a:ea typeface="ＭＳ Ｐゴシック"/>
                <a:cs typeface="ＭＳ Ｐゴシック"/>
              </a:rPr>
              <a:pPr/>
              <a:t>22</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72706" name="Title 1"/>
          <p:cNvSpPr>
            <a:spLocks noGrp="1"/>
          </p:cNvSpPr>
          <p:nvPr>
            <p:ph type="title"/>
          </p:nvPr>
        </p:nvSpPr>
        <p:spPr>
          <a:xfrm>
            <a:off x="0" y="577850"/>
            <a:ext cx="9144000" cy="793750"/>
          </a:xfrm>
        </p:spPr>
        <p:txBody>
          <a:bodyPr/>
          <a:lstStyle/>
          <a:p>
            <a:pPr eaLnBrk="1" hangingPunct="1"/>
            <a:r>
              <a:rPr lang="en-US" sz="4200" smtClean="0">
                <a:solidFill>
                  <a:srgbClr val="B00058"/>
                </a:solidFill>
                <a:ea typeface="ＭＳ Ｐゴシック"/>
                <a:cs typeface="ＭＳ Ｐゴシック"/>
              </a:rPr>
              <a:t>Care1st MOC Quality Measurement and Performance Improvement</a:t>
            </a:r>
          </a:p>
        </p:txBody>
      </p:sp>
      <p:sp>
        <p:nvSpPr>
          <p:cNvPr id="6" name="Content Placeholder 2"/>
          <p:cNvSpPr>
            <a:spLocks noGrp="1"/>
          </p:cNvSpPr>
          <p:nvPr>
            <p:ph idx="1"/>
          </p:nvPr>
        </p:nvSpPr>
        <p:spPr>
          <a:xfrm>
            <a:off x="381000" y="1600200"/>
            <a:ext cx="8763000" cy="4876800"/>
          </a:xfrm>
        </p:spPr>
        <p:txBody>
          <a:bodyPr>
            <a:normAutofit/>
          </a:bodyPr>
          <a:lstStyle/>
          <a:p>
            <a:pPr eaLnBrk="1" hangingPunct="1">
              <a:lnSpc>
                <a:spcPct val="80000"/>
              </a:lnSpc>
              <a:buFont typeface="Arial" charset="0"/>
              <a:buNone/>
              <a:defRPr/>
            </a:pPr>
            <a:endParaRPr lang="en-US" sz="2000" dirty="0" smtClean="0"/>
          </a:p>
          <a:p>
            <a:pPr marL="514350" indent="-514350" eaLnBrk="1" hangingPunct="1">
              <a:lnSpc>
                <a:spcPct val="80000"/>
              </a:lnSpc>
              <a:buFont typeface="+mj-lt"/>
              <a:buAutoNum type="arabicPeriod"/>
              <a:defRPr/>
            </a:pPr>
            <a:r>
              <a:rPr lang="en-US" sz="2700" dirty="0" smtClean="0"/>
              <a:t>Care1st has a Quality Improvement Plan ( QIP) that is specific to the MOC and designed to meet the health care needs of its members.</a:t>
            </a:r>
          </a:p>
          <a:p>
            <a:pPr marL="514350" indent="-514350" eaLnBrk="1" hangingPunct="1">
              <a:lnSpc>
                <a:spcPct val="80000"/>
              </a:lnSpc>
              <a:buFont typeface="+mj-lt"/>
              <a:buAutoNum type="arabicPeriod"/>
              <a:defRPr/>
            </a:pPr>
            <a:r>
              <a:rPr lang="en-US" sz="2700" dirty="0" smtClean="0"/>
              <a:t>Care1st collects, analyses and evaluates various data sources in order to report on the MOC quality performance improvement.</a:t>
            </a:r>
          </a:p>
          <a:p>
            <a:pPr marL="514350" indent="-514350" eaLnBrk="1" hangingPunct="1">
              <a:lnSpc>
                <a:spcPct val="80000"/>
              </a:lnSpc>
              <a:buFont typeface="+mj-lt"/>
              <a:buAutoNum type="arabicPeriod"/>
              <a:defRPr/>
            </a:pPr>
            <a:r>
              <a:rPr lang="en-US" sz="2700" dirty="0" smtClean="0"/>
              <a:t>Specific HEDIS health outcome measures are identified in order to measure the impact that the MOC has on the SNP members. </a:t>
            </a:r>
          </a:p>
          <a:p>
            <a:pPr marL="457200" indent="-457200" eaLnBrk="1" hangingPunct="1">
              <a:lnSpc>
                <a:spcPct val="80000"/>
              </a:lnSpc>
              <a:buFont typeface="Arial" charset="0"/>
              <a:buNone/>
              <a:defRPr/>
            </a:pPr>
            <a:endParaRPr lang="en-US" sz="2700" dirty="0" smtClean="0"/>
          </a:p>
          <a:p>
            <a:pPr eaLnBrk="1" hangingPunct="1">
              <a:lnSpc>
                <a:spcPct val="90000"/>
              </a:lnSpc>
              <a:buFont typeface="Arial" charset="0"/>
              <a:buNone/>
              <a:defRPr/>
            </a:pPr>
            <a:endParaRPr lang="en-US" sz="3000" dirty="0" smtClean="0"/>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72709" name="Slide Number Placeholder 7"/>
          <p:cNvSpPr>
            <a:spLocks noGrp="1"/>
          </p:cNvSpPr>
          <p:nvPr>
            <p:ph type="sldNum" sz="quarter" idx="12"/>
          </p:nvPr>
        </p:nvSpPr>
        <p:spPr bwMode="auto">
          <a:noFill/>
          <a:ln>
            <a:miter lim="800000"/>
            <a:headEnd/>
            <a:tailEnd/>
          </a:ln>
        </p:spPr>
        <p:txBody>
          <a:bodyPr/>
          <a:lstStyle/>
          <a:p>
            <a:fld id="{F7845A17-9737-4D23-8756-5BA88826A806}" type="slidenum">
              <a:rPr lang="en-US" smtClean="0">
                <a:latin typeface="Calibri" pitchFamily="34" charset="0"/>
                <a:ea typeface="ＭＳ Ｐゴシック"/>
                <a:cs typeface="ＭＳ Ｐゴシック"/>
              </a:rPr>
              <a:pPr/>
              <a:t>23</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74754" name="Title 1"/>
          <p:cNvSpPr>
            <a:spLocks noGrp="1"/>
          </p:cNvSpPr>
          <p:nvPr>
            <p:ph type="title"/>
          </p:nvPr>
        </p:nvSpPr>
        <p:spPr>
          <a:xfrm>
            <a:off x="0" y="533400"/>
            <a:ext cx="9144000" cy="793750"/>
          </a:xfrm>
        </p:spPr>
        <p:txBody>
          <a:bodyPr/>
          <a:lstStyle/>
          <a:p>
            <a:pPr eaLnBrk="1" hangingPunct="1"/>
            <a:r>
              <a:rPr lang="en-US" sz="3700" smtClean="0">
                <a:solidFill>
                  <a:srgbClr val="B00058"/>
                </a:solidFill>
                <a:ea typeface="ＭＳ Ｐゴシック"/>
                <a:cs typeface="ＭＳ Ｐゴシック"/>
              </a:rPr>
              <a:t>Care1st MOC Quality Measurement and Performance Improvement</a:t>
            </a:r>
            <a:br>
              <a:rPr lang="en-US" sz="3700" smtClean="0">
                <a:solidFill>
                  <a:srgbClr val="B00058"/>
                </a:solidFill>
                <a:ea typeface="ＭＳ Ｐゴシック"/>
                <a:cs typeface="ＭＳ Ｐゴシック"/>
              </a:rPr>
            </a:br>
            <a:r>
              <a:rPr lang="en-US" sz="3700" smtClean="0">
                <a:solidFill>
                  <a:srgbClr val="B00058"/>
                </a:solidFill>
                <a:ea typeface="ＭＳ Ｐゴシック"/>
                <a:cs typeface="ＭＳ Ｐゴシック"/>
              </a:rPr>
              <a:t>Continued</a:t>
            </a:r>
          </a:p>
        </p:txBody>
      </p:sp>
      <p:sp>
        <p:nvSpPr>
          <p:cNvPr id="6" name="Content Placeholder 2"/>
          <p:cNvSpPr>
            <a:spLocks noGrp="1"/>
          </p:cNvSpPr>
          <p:nvPr>
            <p:ph idx="1"/>
          </p:nvPr>
        </p:nvSpPr>
        <p:spPr>
          <a:xfrm>
            <a:off x="304800" y="1676400"/>
            <a:ext cx="8534400" cy="4876800"/>
          </a:xfrm>
        </p:spPr>
        <p:txBody>
          <a:bodyPr>
            <a:normAutofit/>
          </a:bodyPr>
          <a:lstStyle/>
          <a:p>
            <a:pPr eaLnBrk="1" hangingPunct="1">
              <a:lnSpc>
                <a:spcPct val="80000"/>
              </a:lnSpc>
              <a:buFont typeface="Arial" charset="0"/>
              <a:buNone/>
              <a:defRPr/>
            </a:pPr>
            <a:endParaRPr lang="en-US" sz="2000" dirty="0" smtClean="0"/>
          </a:p>
          <a:p>
            <a:pPr marL="457200" indent="-457200" eaLnBrk="1" hangingPunct="1">
              <a:lnSpc>
                <a:spcPct val="80000"/>
              </a:lnSpc>
              <a:buFont typeface="Arial" charset="0"/>
              <a:buNone/>
              <a:defRPr/>
            </a:pPr>
            <a:endParaRPr lang="en-US" sz="600" dirty="0" smtClean="0"/>
          </a:p>
          <a:p>
            <a:pPr marL="457200" indent="-457200" eaLnBrk="1" hangingPunct="1">
              <a:lnSpc>
                <a:spcPct val="80000"/>
              </a:lnSpc>
              <a:buFont typeface="Arial" charset="0"/>
              <a:buNone/>
              <a:defRPr/>
            </a:pPr>
            <a:r>
              <a:rPr lang="en-US" sz="2700" dirty="0" smtClean="0"/>
              <a:t>4.	SNP member satisfaction surveys are utilized in order to asses overall satisfaction with the MOC</a:t>
            </a:r>
          </a:p>
          <a:p>
            <a:pPr marL="457200" indent="-457200" eaLnBrk="1" hangingPunct="1">
              <a:lnSpc>
                <a:spcPct val="80000"/>
              </a:lnSpc>
              <a:buFont typeface="Arial" charset="0"/>
              <a:buNone/>
              <a:defRPr/>
            </a:pPr>
            <a:r>
              <a:rPr lang="en-US" sz="2700" dirty="0" smtClean="0"/>
              <a:t>5.	All health outcomes and satisfaction survey findings are utilized to modify the MOC QIP on an annual basis</a:t>
            </a:r>
          </a:p>
          <a:p>
            <a:pPr marL="457200" indent="-457200" eaLnBrk="1" hangingPunct="1">
              <a:lnSpc>
                <a:spcPct val="80000"/>
              </a:lnSpc>
              <a:buFont typeface="Arial" charset="0"/>
              <a:buNone/>
              <a:defRPr/>
            </a:pPr>
            <a:r>
              <a:rPr lang="en-US" sz="2700" dirty="0" smtClean="0"/>
              <a:t>6.	The annual evaluation of the QIP is shared with providers and stakeholders via the Care1st website.</a:t>
            </a:r>
          </a:p>
          <a:p>
            <a:pPr marL="457200" indent="-457200" eaLnBrk="1" hangingPunct="1">
              <a:lnSpc>
                <a:spcPct val="80000"/>
              </a:lnSpc>
              <a:buFont typeface="Arial" charset="0"/>
              <a:buNone/>
              <a:defRPr/>
            </a:pPr>
            <a:endParaRPr lang="en-US" sz="2700" dirty="0" smtClean="0"/>
          </a:p>
          <a:p>
            <a:pPr eaLnBrk="1" hangingPunct="1">
              <a:lnSpc>
                <a:spcPct val="90000"/>
              </a:lnSpc>
              <a:buFont typeface="Arial" charset="0"/>
              <a:buNone/>
              <a:defRPr/>
            </a:pPr>
            <a:endParaRPr lang="en-US" sz="3000" dirty="0" smtClean="0"/>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74757" name="Slide Number Placeholder 7"/>
          <p:cNvSpPr>
            <a:spLocks noGrp="1"/>
          </p:cNvSpPr>
          <p:nvPr>
            <p:ph type="sldNum" sz="quarter" idx="12"/>
          </p:nvPr>
        </p:nvSpPr>
        <p:spPr bwMode="auto">
          <a:noFill/>
          <a:ln>
            <a:miter lim="800000"/>
            <a:headEnd/>
            <a:tailEnd/>
          </a:ln>
        </p:spPr>
        <p:txBody>
          <a:bodyPr/>
          <a:lstStyle/>
          <a:p>
            <a:fld id="{82EBA296-ACBC-4510-9890-99569BC5B9D0}" type="slidenum">
              <a:rPr lang="en-US" smtClean="0">
                <a:latin typeface="Calibri" pitchFamily="34" charset="0"/>
                <a:ea typeface="ＭＳ Ｐゴシック"/>
                <a:cs typeface="ＭＳ Ｐゴシック"/>
              </a:rPr>
              <a:pPr/>
              <a:t>24</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31746" name="Title 1"/>
          <p:cNvSpPr>
            <a:spLocks noGrp="1"/>
          </p:cNvSpPr>
          <p:nvPr>
            <p:ph type="title"/>
          </p:nvPr>
        </p:nvSpPr>
        <p:spPr>
          <a:xfrm>
            <a:off x="0" y="457200"/>
            <a:ext cx="9144000" cy="793750"/>
          </a:xfrm>
        </p:spPr>
        <p:txBody>
          <a:bodyPr/>
          <a:lstStyle/>
          <a:p>
            <a:pPr eaLnBrk="1" hangingPunct="1"/>
            <a:r>
              <a:rPr lang="en-US" sz="4200" smtClean="0">
                <a:solidFill>
                  <a:srgbClr val="B00058"/>
                </a:solidFill>
                <a:ea typeface="ＭＳ Ｐゴシック"/>
                <a:cs typeface="ＭＳ Ｐゴシック"/>
              </a:rPr>
              <a:t>Elements of the Care1st </a:t>
            </a:r>
            <a:br>
              <a:rPr lang="en-US" sz="4200" smtClean="0">
                <a:solidFill>
                  <a:srgbClr val="B00058"/>
                </a:solidFill>
                <a:ea typeface="ＭＳ Ｐゴシック"/>
                <a:cs typeface="ＭＳ Ｐゴシック"/>
              </a:rPr>
            </a:br>
            <a:r>
              <a:rPr lang="en-US" sz="4200" b="1" smtClean="0">
                <a:solidFill>
                  <a:schemeClr val="tx2"/>
                </a:solidFill>
                <a:ea typeface="ＭＳ Ｐゴシック"/>
                <a:cs typeface="ＭＳ Ｐゴシック"/>
              </a:rPr>
              <a:t>SNP</a:t>
            </a:r>
            <a:r>
              <a:rPr lang="en-US" sz="4200" smtClean="0">
                <a:solidFill>
                  <a:srgbClr val="B00058"/>
                </a:solidFill>
                <a:ea typeface="ＭＳ Ｐゴシック"/>
                <a:cs typeface="ＭＳ Ｐゴシック"/>
              </a:rPr>
              <a:t> Model of Care(MOC)</a:t>
            </a:r>
          </a:p>
        </p:txBody>
      </p:sp>
      <p:sp>
        <p:nvSpPr>
          <p:cNvPr id="31747" name="Content Placeholder 2"/>
          <p:cNvSpPr>
            <a:spLocks noGrp="1"/>
          </p:cNvSpPr>
          <p:nvPr>
            <p:ph idx="1"/>
          </p:nvPr>
        </p:nvSpPr>
        <p:spPr>
          <a:xfrm>
            <a:off x="315913" y="1676400"/>
            <a:ext cx="8678862" cy="4724400"/>
          </a:xfrm>
        </p:spPr>
        <p:txBody>
          <a:bodyPr/>
          <a:lstStyle/>
          <a:p>
            <a:pPr eaLnBrk="1" hangingPunct="1">
              <a:lnSpc>
                <a:spcPct val="90000"/>
              </a:lnSpc>
              <a:buFont typeface="Arial" charset="0"/>
              <a:buNone/>
            </a:pPr>
            <a:endParaRPr lang="en-US" sz="2600" smtClean="0">
              <a:ea typeface="ＭＳ Ｐゴシック"/>
              <a:cs typeface="ＭＳ Ｐゴシック"/>
            </a:endParaRPr>
          </a:p>
          <a:p>
            <a:pPr eaLnBrk="1" hangingPunct="1"/>
            <a:r>
              <a:rPr lang="en-US" sz="2700" smtClean="0">
                <a:ea typeface="ＭＳ Ｐゴシック"/>
                <a:cs typeface="ＭＳ Ｐゴシック"/>
              </a:rPr>
              <a:t>Description of the Special Needs population</a:t>
            </a:r>
          </a:p>
          <a:p>
            <a:pPr eaLnBrk="1" hangingPunct="1"/>
            <a:r>
              <a:rPr lang="en-US" sz="2700" smtClean="0">
                <a:ea typeface="ＭＳ Ｐゴシック"/>
                <a:cs typeface="ＭＳ Ｐゴシック"/>
              </a:rPr>
              <a:t>Care coordination </a:t>
            </a:r>
          </a:p>
          <a:p>
            <a:pPr eaLnBrk="1" hangingPunct="1"/>
            <a:r>
              <a:rPr lang="en-US" sz="2700" smtClean="0">
                <a:ea typeface="ＭＳ Ｐゴシック"/>
                <a:cs typeface="ＭＳ Ｐゴシック"/>
              </a:rPr>
              <a:t>Provider network</a:t>
            </a:r>
          </a:p>
          <a:p>
            <a:pPr eaLnBrk="1" hangingPunct="1"/>
            <a:r>
              <a:rPr lang="en-US" sz="2700" smtClean="0">
                <a:ea typeface="ＭＳ Ｐゴシック"/>
                <a:cs typeface="ＭＳ Ｐゴシック"/>
              </a:rPr>
              <a:t>MOC quality measurement and performance Improvement</a:t>
            </a:r>
          </a:p>
        </p:txBody>
      </p:sp>
      <p:sp>
        <p:nvSpPr>
          <p:cNvPr id="31748" name="Slide Number Placeholder 4"/>
          <p:cNvSpPr>
            <a:spLocks noGrp="1"/>
          </p:cNvSpPr>
          <p:nvPr>
            <p:ph type="sldNum" sz="quarter" idx="12"/>
          </p:nvPr>
        </p:nvSpPr>
        <p:spPr bwMode="auto">
          <a:noFill/>
          <a:ln>
            <a:miter lim="800000"/>
            <a:headEnd/>
            <a:tailEnd/>
          </a:ln>
        </p:spPr>
        <p:txBody>
          <a:bodyPr/>
          <a:lstStyle/>
          <a:p>
            <a:fld id="{324A5BA0-D33A-4954-95E0-3C5C97A19B47}" type="slidenum">
              <a:rPr lang="en-US" smtClean="0">
                <a:latin typeface="Calibri" pitchFamily="34" charset="0"/>
                <a:ea typeface="ＭＳ Ｐゴシック"/>
                <a:cs typeface="ＭＳ Ｐゴシック"/>
              </a:rPr>
              <a:pPr/>
              <a:t>3</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33794" name="Title 1"/>
          <p:cNvSpPr>
            <a:spLocks noGrp="1"/>
          </p:cNvSpPr>
          <p:nvPr>
            <p:ph type="title"/>
          </p:nvPr>
        </p:nvSpPr>
        <p:spPr>
          <a:xfrm>
            <a:off x="152400" y="685800"/>
            <a:ext cx="9144000" cy="793750"/>
          </a:xfrm>
        </p:spPr>
        <p:txBody>
          <a:bodyPr/>
          <a:lstStyle/>
          <a:p>
            <a:pPr eaLnBrk="1" hangingPunct="1"/>
            <a:r>
              <a:rPr lang="en-US" sz="4200" smtClean="0">
                <a:solidFill>
                  <a:srgbClr val="B00058"/>
                </a:solidFill>
                <a:ea typeface="ＭＳ Ｐゴシック"/>
                <a:cs typeface="ＭＳ Ｐゴシック"/>
              </a:rPr>
              <a:t>Description of the Overall SNP Population</a:t>
            </a:r>
            <a:r>
              <a:rPr lang="en-US" smtClean="0">
                <a:solidFill>
                  <a:srgbClr val="B00058"/>
                </a:solidFill>
                <a:ea typeface="ＭＳ Ｐゴシック"/>
                <a:cs typeface="ＭＳ Ｐゴシック"/>
              </a:rPr>
              <a:t/>
            </a:r>
            <a:br>
              <a:rPr lang="en-US" smtClean="0">
                <a:solidFill>
                  <a:srgbClr val="B00058"/>
                </a:solidFill>
                <a:ea typeface="ＭＳ Ｐゴシック"/>
                <a:cs typeface="ＭＳ Ｐゴシック"/>
              </a:rPr>
            </a:br>
            <a:endParaRPr lang="en-US" smtClean="0">
              <a:solidFill>
                <a:srgbClr val="B00058"/>
              </a:solidFill>
              <a:ea typeface="ＭＳ Ｐゴシック"/>
              <a:cs typeface="ＭＳ Ｐゴシック"/>
            </a:endParaRPr>
          </a:p>
        </p:txBody>
      </p:sp>
      <p:sp>
        <p:nvSpPr>
          <p:cNvPr id="33795" name="Content Placeholder 2"/>
          <p:cNvSpPr>
            <a:spLocks noGrp="1"/>
          </p:cNvSpPr>
          <p:nvPr>
            <p:ph idx="1"/>
          </p:nvPr>
        </p:nvSpPr>
        <p:spPr>
          <a:xfrm>
            <a:off x="315913" y="1676400"/>
            <a:ext cx="8678862" cy="4724400"/>
          </a:xfrm>
        </p:spPr>
        <p:txBody>
          <a:bodyPr/>
          <a:lstStyle/>
          <a:p>
            <a:pPr eaLnBrk="1" hangingPunct="1">
              <a:lnSpc>
                <a:spcPct val="90000"/>
              </a:lnSpc>
              <a:buFont typeface="Arial" charset="0"/>
              <a:buNone/>
            </a:pPr>
            <a:endParaRPr lang="en-US" sz="2600" dirty="0" smtClean="0">
              <a:ea typeface="ＭＳ Ｐゴシック"/>
              <a:cs typeface="ＭＳ Ｐゴシック"/>
            </a:endParaRPr>
          </a:p>
          <a:p>
            <a:pPr eaLnBrk="1" hangingPunct="1">
              <a:lnSpc>
                <a:spcPct val="80000"/>
              </a:lnSpc>
            </a:pPr>
            <a:r>
              <a:rPr lang="en-US" sz="2700" dirty="0" smtClean="0">
                <a:ea typeface="ＭＳ Ｐゴシック"/>
                <a:cs typeface="ＭＳ Ｐゴシック"/>
              </a:rPr>
              <a:t>Care1st provides services to Special Needs Plan members </a:t>
            </a:r>
            <a:r>
              <a:rPr lang="en-US" sz="2700" dirty="0" smtClean="0">
                <a:ea typeface="ＭＳ Ｐゴシック"/>
                <a:cs typeface="ＭＳ Ｐゴシック"/>
              </a:rPr>
              <a:t>in </a:t>
            </a:r>
            <a:r>
              <a:rPr lang="en-US" sz="2700" dirty="0" smtClean="0">
                <a:ea typeface="ＭＳ Ｐゴシック"/>
                <a:cs typeface="ＭＳ Ｐゴシック"/>
              </a:rPr>
              <a:t>Los Angeles, Orange, San Bernardino, San </a:t>
            </a:r>
            <a:r>
              <a:rPr lang="en-US" sz="2700" dirty="0" smtClean="0">
                <a:ea typeface="ＭＳ Ｐゴシック"/>
                <a:cs typeface="ＭＳ Ｐゴシック"/>
              </a:rPr>
              <a:t>Diego </a:t>
            </a:r>
            <a:r>
              <a:rPr lang="en-US" sz="2700" dirty="0" smtClean="0">
                <a:ea typeface="ＭＳ Ｐゴシック"/>
                <a:cs typeface="ＭＳ Ｐゴシック"/>
              </a:rPr>
              <a:t>and Santa Clara counties</a:t>
            </a:r>
          </a:p>
          <a:p>
            <a:pPr eaLnBrk="1" hangingPunct="1">
              <a:lnSpc>
                <a:spcPct val="80000"/>
              </a:lnSpc>
              <a:buFont typeface="Arial" charset="0"/>
              <a:buNone/>
            </a:pPr>
            <a:endParaRPr lang="en-US" sz="2700" dirty="0" smtClean="0">
              <a:ea typeface="ＭＳ Ｐゴシック"/>
              <a:cs typeface="ＭＳ Ｐゴシック"/>
            </a:endParaRPr>
          </a:p>
          <a:p>
            <a:pPr eaLnBrk="1" hangingPunct="1">
              <a:lnSpc>
                <a:spcPct val="80000"/>
              </a:lnSpc>
            </a:pPr>
            <a:r>
              <a:rPr lang="en-US" sz="2700" dirty="0" smtClean="0">
                <a:ea typeface="ＭＳ Ｐゴシック"/>
                <a:cs typeface="ＭＳ Ｐゴシック"/>
              </a:rPr>
              <a:t>Care1st performs a population assessment of these members in order to build a Model Of Care that will properly serve their needs.</a:t>
            </a:r>
          </a:p>
        </p:txBody>
      </p:sp>
      <p:sp>
        <p:nvSpPr>
          <p:cNvPr id="33796" name="Slide Number Placeholder 6"/>
          <p:cNvSpPr>
            <a:spLocks noGrp="1"/>
          </p:cNvSpPr>
          <p:nvPr>
            <p:ph type="sldNum" sz="quarter" idx="12"/>
          </p:nvPr>
        </p:nvSpPr>
        <p:spPr bwMode="auto">
          <a:noFill/>
          <a:ln>
            <a:miter lim="800000"/>
            <a:headEnd/>
            <a:tailEnd/>
          </a:ln>
        </p:spPr>
        <p:txBody>
          <a:bodyPr/>
          <a:lstStyle/>
          <a:p>
            <a:fld id="{3B1F6B3B-77B5-479F-A64A-852E73D11CF5}" type="slidenum">
              <a:rPr lang="en-US" smtClean="0">
                <a:latin typeface="Calibri" pitchFamily="34" charset="0"/>
                <a:ea typeface="ＭＳ Ｐゴシック"/>
                <a:cs typeface="ＭＳ Ｐゴシック"/>
              </a:rPr>
              <a:pPr/>
              <a:t>4</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35842" name="Content Placeholder 2"/>
          <p:cNvSpPr>
            <a:spLocks noGrp="1"/>
          </p:cNvSpPr>
          <p:nvPr>
            <p:ph idx="1"/>
          </p:nvPr>
        </p:nvSpPr>
        <p:spPr>
          <a:xfrm>
            <a:off x="465138" y="1676400"/>
            <a:ext cx="8221662" cy="4724400"/>
          </a:xfrm>
        </p:spPr>
        <p:txBody>
          <a:bodyPr/>
          <a:lstStyle/>
          <a:p>
            <a:pPr eaLnBrk="1" hangingPunct="1">
              <a:lnSpc>
                <a:spcPct val="80000"/>
              </a:lnSpc>
              <a:buFont typeface="Arial" charset="0"/>
              <a:buNone/>
            </a:pPr>
            <a:r>
              <a:rPr lang="en-US" sz="2700" smtClean="0">
                <a:ea typeface="ＭＳ Ｐゴシック"/>
                <a:cs typeface="ＭＳ Ｐゴシック"/>
              </a:rPr>
              <a:t>Some of the factors we identify include but are not</a:t>
            </a:r>
          </a:p>
          <a:p>
            <a:pPr eaLnBrk="1" hangingPunct="1">
              <a:lnSpc>
                <a:spcPct val="80000"/>
              </a:lnSpc>
              <a:buFont typeface="Arial" charset="0"/>
              <a:buNone/>
            </a:pPr>
            <a:r>
              <a:rPr lang="en-US" sz="2700" smtClean="0">
                <a:ea typeface="ＭＳ Ｐゴシック"/>
                <a:cs typeface="ＭＳ Ｐゴシック"/>
              </a:rPr>
              <a:t>limited to the following: </a:t>
            </a:r>
          </a:p>
          <a:p>
            <a:pPr marL="971550" lvl="1" indent="-514350" eaLnBrk="1" hangingPunct="1">
              <a:lnSpc>
                <a:spcPct val="80000"/>
              </a:lnSpc>
              <a:buFont typeface="Calibri" pitchFamily="34" charset="0"/>
              <a:buAutoNum type="arabicPeriod"/>
            </a:pPr>
            <a:r>
              <a:rPr lang="en-US" sz="2700" smtClean="0">
                <a:ea typeface="ＭＳ Ｐゴシック"/>
              </a:rPr>
              <a:t>Age</a:t>
            </a:r>
          </a:p>
          <a:p>
            <a:pPr marL="971550" lvl="1" indent="-514350" eaLnBrk="1" hangingPunct="1">
              <a:lnSpc>
                <a:spcPct val="80000"/>
              </a:lnSpc>
              <a:buFont typeface="Calibri" pitchFamily="34" charset="0"/>
              <a:buAutoNum type="arabicPeriod"/>
            </a:pPr>
            <a:r>
              <a:rPr lang="en-US" sz="2700" smtClean="0">
                <a:ea typeface="ＭＳ Ｐゴシック"/>
              </a:rPr>
              <a:t>Gender</a:t>
            </a:r>
          </a:p>
          <a:p>
            <a:pPr marL="971550" lvl="1" indent="-514350" eaLnBrk="1" hangingPunct="1">
              <a:lnSpc>
                <a:spcPct val="80000"/>
              </a:lnSpc>
              <a:buFont typeface="Calibri" pitchFamily="34" charset="0"/>
              <a:buAutoNum type="arabicPeriod"/>
            </a:pPr>
            <a:r>
              <a:rPr lang="en-US" sz="2700" smtClean="0">
                <a:ea typeface="ＭＳ Ｐゴシック"/>
              </a:rPr>
              <a:t>Ethnicity </a:t>
            </a:r>
          </a:p>
          <a:p>
            <a:pPr marL="971550" lvl="1" indent="-514350" eaLnBrk="1" hangingPunct="1">
              <a:lnSpc>
                <a:spcPct val="80000"/>
              </a:lnSpc>
              <a:buFont typeface="Calibri" pitchFamily="34" charset="0"/>
              <a:buAutoNum type="arabicPeriod"/>
            </a:pPr>
            <a:r>
              <a:rPr lang="en-US" sz="2700" smtClean="0">
                <a:ea typeface="ＭＳ Ｐゴシック"/>
              </a:rPr>
              <a:t>Incidence and prevalence of major diseases and chronic conditions</a:t>
            </a:r>
          </a:p>
          <a:p>
            <a:pPr marL="971550" lvl="1" indent="-514350" eaLnBrk="1" hangingPunct="1">
              <a:lnSpc>
                <a:spcPct val="80000"/>
              </a:lnSpc>
              <a:buFont typeface="Calibri" pitchFamily="34" charset="0"/>
              <a:buAutoNum type="arabicPeriod"/>
            </a:pPr>
            <a:r>
              <a:rPr lang="en-US" sz="2700" smtClean="0">
                <a:ea typeface="ＭＳ Ｐゴシック"/>
              </a:rPr>
              <a:t>Language barriers and health literacy</a:t>
            </a:r>
          </a:p>
          <a:p>
            <a:pPr marL="971550" lvl="1" indent="-514350" eaLnBrk="1" hangingPunct="1">
              <a:lnSpc>
                <a:spcPct val="80000"/>
              </a:lnSpc>
              <a:buFont typeface="Calibri" pitchFamily="34" charset="0"/>
              <a:buAutoNum type="arabicPeriod"/>
            </a:pPr>
            <a:r>
              <a:rPr lang="en-US" sz="2700" smtClean="0">
                <a:ea typeface="ＭＳ Ｐゴシック"/>
              </a:rPr>
              <a:t>Significant barriers to health care services associated with cultural beliefs or socioeconomic status</a:t>
            </a:r>
          </a:p>
        </p:txBody>
      </p:sp>
      <p:sp>
        <p:nvSpPr>
          <p:cNvPr id="35843" name="Title 4"/>
          <p:cNvSpPr>
            <a:spLocks noGrp="1"/>
          </p:cNvSpPr>
          <p:nvPr>
            <p:ph type="title"/>
          </p:nvPr>
        </p:nvSpPr>
        <p:spPr/>
        <p:txBody>
          <a:bodyPr/>
          <a:lstStyle/>
          <a:p>
            <a:r>
              <a:rPr lang="en-US" sz="4200" smtClean="0">
                <a:solidFill>
                  <a:srgbClr val="B00058"/>
                </a:solidFill>
                <a:ea typeface="ＭＳ Ｐゴシック"/>
                <a:cs typeface="ＭＳ Ｐゴシック"/>
              </a:rPr>
              <a:t>Description of the Overall SNP Population (continued)</a:t>
            </a:r>
          </a:p>
        </p:txBody>
      </p:sp>
      <p:sp>
        <p:nvSpPr>
          <p:cNvPr id="35844" name="Slide Number Placeholder 6"/>
          <p:cNvSpPr>
            <a:spLocks noGrp="1"/>
          </p:cNvSpPr>
          <p:nvPr>
            <p:ph type="sldNum" sz="quarter" idx="12"/>
          </p:nvPr>
        </p:nvSpPr>
        <p:spPr bwMode="auto">
          <a:noFill/>
          <a:ln>
            <a:miter lim="800000"/>
            <a:headEnd/>
            <a:tailEnd/>
          </a:ln>
        </p:spPr>
        <p:txBody>
          <a:bodyPr/>
          <a:lstStyle/>
          <a:p>
            <a:fld id="{14C88968-BD37-4D88-BACF-71EA72F73F7B}" type="slidenum">
              <a:rPr lang="en-US" smtClean="0">
                <a:latin typeface="Calibri" pitchFamily="34" charset="0"/>
                <a:ea typeface="ＭＳ Ｐゴシック"/>
                <a:cs typeface="ＭＳ Ｐゴシック"/>
              </a:rPr>
              <a:pPr/>
              <a:t>5</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37890" name="Title 1"/>
          <p:cNvSpPr>
            <a:spLocks noGrp="1"/>
          </p:cNvSpPr>
          <p:nvPr>
            <p:ph type="title"/>
          </p:nvPr>
        </p:nvSpPr>
        <p:spPr>
          <a:xfrm>
            <a:off x="0" y="577850"/>
            <a:ext cx="9144000" cy="793750"/>
          </a:xfrm>
        </p:spPr>
        <p:txBody>
          <a:bodyPr/>
          <a:lstStyle/>
          <a:p>
            <a:pPr eaLnBrk="1" hangingPunct="1"/>
            <a:r>
              <a:rPr lang="en-US" sz="4200" smtClean="0">
                <a:solidFill>
                  <a:srgbClr val="B00058"/>
                </a:solidFill>
                <a:ea typeface="ＭＳ Ｐゴシック"/>
                <a:cs typeface="ＭＳ Ｐゴシック"/>
              </a:rPr>
              <a:t>Most Vulnerable Beneficiaries</a:t>
            </a:r>
          </a:p>
        </p:txBody>
      </p:sp>
      <p:sp>
        <p:nvSpPr>
          <p:cNvPr id="37891" name="Content Placeholder 2"/>
          <p:cNvSpPr>
            <a:spLocks noGrp="1"/>
          </p:cNvSpPr>
          <p:nvPr>
            <p:ph idx="1"/>
          </p:nvPr>
        </p:nvSpPr>
        <p:spPr>
          <a:xfrm>
            <a:off x="315913" y="1676400"/>
            <a:ext cx="8678862" cy="4724400"/>
          </a:xfrm>
        </p:spPr>
        <p:txBody>
          <a:bodyPr/>
          <a:lstStyle/>
          <a:p>
            <a:pPr eaLnBrk="1" hangingPunct="1">
              <a:lnSpc>
                <a:spcPct val="80000"/>
              </a:lnSpc>
            </a:pPr>
            <a:r>
              <a:rPr lang="en-US" sz="2700" dirty="0" smtClean="0">
                <a:ea typeface="ＭＳ Ｐゴシック"/>
                <a:cs typeface="ＭＳ Ｐゴシック"/>
              </a:rPr>
              <a:t>Sub-population of special needs population at highest risk of poor health outcomes</a:t>
            </a:r>
          </a:p>
          <a:p>
            <a:pPr eaLnBrk="1" hangingPunct="1">
              <a:lnSpc>
                <a:spcPct val="80000"/>
              </a:lnSpc>
              <a:buFont typeface="Arial" charset="0"/>
              <a:buNone/>
            </a:pPr>
            <a:endParaRPr lang="en-US" sz="2700" dirty="0" smtClean="0">
              <a:ea typeface="ＭＳ Ｐゴシック"/>
              <a:cs typeface="ＭＳ Ｐゴシック"/>
            </a:endParaRPr>
          </a:p>
          <a:p>
            <a:pPr eaLnBrk="1" hangingPunct="1">
              <a:lnSpc>
                <a:spcPct val="80000"/>
              </a:lnSpc>
            </a:pPr>
            <a:r>
              <a:rPr lang="en-US" sz="2700" dirty="0" smtClean="0">
                <a:ea typeface="ＭＳ Ｐゴシック"/>
                <a:cs typeface="ＭＳ Ｐゴシック"/>
              </a:rPr>
              <a:t>Identification based on multiple hospital admissions, high pharmacy utilization, high cost, or combination of medical, psychosocial, cognitive and functional challenges</a:t>
            </a:r>
          </a:p>
          <a:p>
            <a:pPr eaLnBrk="1" hangingPunct="1">
              <a:lnSpc>
                <a:spcPct val="80000"/>
              </a:lnSpc>
              <a:buFont typeface="Arial" charset="0"/>
              <a:buNone/>
            </a:pPr>
            <a:endParaRPr lang="en-US" sz="2700" dirty="0" smtClean="0">
              <a:ea typeface="ＭＳ Ｐゴシック"/>
              <a:cs typeface="ＭＳ Ｐゴシック"/>
            </a:endParaRPr>
          </a:p>
          <a:p>
            <a:pPr eaLnBrk="1" hangingPunct="1">
              <a:lnSpc>
                <a:spcPct val="80000"/>
              </a:lnSpc>
            </a:pPr>
            <a:r>
              <a:rPr lang="en-US" sz="2700" dirty="0" smtClean="0">
                <a:ea typeface="ＭＳ Ｐゴシック"/>
                <a:cs typeface="ＭＳ Ｐゴシック"/>
              </a:rPr>
              <a:t>Identify how various demographic factors combine to adversely affect health status of these members </a:t>
            </a:r>
          </a:p>
          <a:p>
            <a:pPr eaLnBrk="1" hangingPunct="1">
              <a:lnSpc>
                <a:spcPct val="80000"/>
              </a:lnSpc>
              <a:buFont typeface="Arial" charset="0"/>
              <a:buNone/>
            </a:pPr>
            <a:endParaRPr lang="en-US" sz="3000" dirty="0" smtClean="0">
              <a:ea typeface="ＭＳ Ｐゴシック"/>
              <a:cs typeface="ＭＳ Ｐゴシック"/>
            </a:endParaRPr>
          </a:p>
          <a:p>
            <a:pPr eaLnBrk="1" hangingPunct="1">
              <a:lnSpc>
                <a:spcPct val="90000"/>
              </a:lnSpc>
            </a:pPr>
            <a:endParaRPr lang="en-US" sz="3000" dirty="0" smtClean="0">
              <a:ea typeface="ＭＳ Ｐゴシック"/>
              <a:cs typeface="ＭＳ Ｐゴシック"/>
            </a:endParaRPr>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37893" name="Slide Number Placeholder 7"/>
          <p:cNvSpPr>
            <a:spLocks noGrp="1"/>
          </p:cNvSpPr>
          <p:nvPr>
            <p:ph type="sldNum" sz="quarter" idx="12"/>
          </p:nvPr>
        </p:nvSpPr>
        <p:spPr bwMode="auto">
          <a:noFill/>
          <a:ln>
            <a:miter lim="800000"/>
            <a:headEnd/>
            <a:tailEnd/>
          </a:ln>
        </p:spPr>
        <p:txBody>
          <a:bodyPr/>
          <a:lstStyle/>
          <a:p>
            <a:fld id="{1411ABD1-1E2A-4EAB-B5EC-1272210DF331}" type="slidenum">
              <a:rPr lang="en-US" smtClean="0">
                <a:latin typeface="Calibri" pitchFamily="34" charset="0"/>
                <a:ea typeface="ＭＳ Ｐゴシック"/>
                <a:cs typeface="ＭＳ Ｐゴシック"/>
              </a:rPr>
              <a:pPr/>
              <a:t>6</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39938" name="Title 1"/>
          <p:cNvSpPr>
            <a:spLocks noGrp="1"/>
          </p:cNvSpPr>
          <p:nvPr>
            <p:ph type="title"/>
          </p:nvPr>
        </p:nvSpPr>
        <p:spPr>
          <a:xfrm>
            <a:off x="0" y="381000"/>
            <a:ext cx="9144000" cy="793750"/>
          </a:xfrm>
        </p:spPr>
        <p:txBody>
          <a:bodyPr/>
          <a:lstStyle/>
          <a:p>
            <a:pPr eaLnBrk="1" hangingPunct="1"/>
            <a:r>
              <a:rPr lang="en-US" sz="4200" smtClean="0">
                <a:solidFill>
                  <a:srgbClr val="B00058"/>
                </a:solidFill>
                <a:ea typeface="ＭＳ Ｐゴシック"/>
                <a:cs typeface="ＭＳ Ｐゴシック"/>
              </a:rPr>
              <a:t>Most Vulnerable Beneficiaries</a:t>
            </a:r>
            <a:br>
              <a:rPr lang="en-US" sz="4200" smtClean="0">
                <a:solidFill>
                  <a:srgbClr val="B00058"/>
                </a:solidFill>
                <a:ea typeface="ＭＳ Ｐゴシック"/>
                <a:cs typeface="ＭＳ Ｐゴシック"/>
              </a:rPr>
            </a:br>
            <a:r>
              <a:rPr lang="en-US" sz="4200" smtClean="0">
                <a:solidFill>
                  <a:srgbClr val="B00058"/>
                </a:solidFill>
                <a:ea typeface="ＭＳ Ｐゴシック"/>
                <a:cs typeface="ＭＳ Ｐゴシック"/>
              </a:rPr>
              <a:t>Continued</a:t>
            </a:r>
          </a:p>
        </p:txBody>
      </p:sp>
      <p:sp>
        <p:nvSpPr>
          <p:cNvPr id="39939" name="Content Placeholder 2"/>
          <p:cNvSpPr>
            <a:spLocks noGrp="1"/>
          </p:cNvSpPr>
          <p:nvPr>
            <p:ph idx="1"/>
          </p:nvPr>
        </p:nvSpPr>
        <p:spPr>
          <a:xfrm>
            <a:off x="465138" y="1828800"/>
            <a:ext cx="8678862" cy="4724400"/>
          </a:xfrm>
        </p:spPr>
        <p:txBody>
          <a:bodyPr/>
          <a:lstStyle/>
          <a:p>
            <a:pPr eaLnBrk="1" hangingPunct="1">
              <a:lnSpc>
                <a:spcPct val="80000"/>
              </a:lnSpc>
            </a:pPr>
            <a:r>
              <a:rPr lang="en-US" sz="2700" dirty="0" smtClean="0">
                <a:ea typeface="ＭＳ Ｐゴシック"/>
                <a:cs typeface="ＭＳ Ｐゴシック"/>
              </a:rPr>
              <a:t>Identify and develop special services to meet the needs of the most vulnerable members</a:t>
            </a:r>
          </a:p>
          <a:p>
            <a:pPr eaLnBrk="1" hangingPunct="1">
              <a:lnSpc>
                <a:spcPct val="80000"/>
              </a:lnSpc>
              <a:buFont typeface="Arial" charset="0"/>
              <a:buNone/>
            </a:pPr>
            <a:endParaRPr lang="en-US" sz="2700" dirty="0" smtClean="0">
              <a:ea typeface="ＭＳ Ｐゴシック"/>
              <a:cs typeface="ＭＳ Ｐゴシック"/>
            </a:endParaRPr>
          </a:p>
          <a:p>
            <a:pPr eaLnBrk="1" hangingPunct="1">
              <a:lnSpc>
                <a:spcPct val="80000"/>
              </a:lnSpc>
            </a:pPr>
            <a:r>
              <a:rPr lang="en-US" sz="2700" dirty="0" smtClean="0">
                <a:ea typeface="ＭＳ Ｐゴシック"/>
                <a:cs typeface="ＭＳ Ｐゴシック"/>
              </a:rPr>
              <a:t>Care1st has developed relationships with a number of community partners such as Multipurpose Senior Service Programs (MSSP), Alzheimer's Association, Areas Agency on Aging( AAA) and In Home Support Services (IHSS) in order to provide specialized resources and maximize care coordination </a:t>
            </a:r>
          </a:p>
          <a:p>
            <a:pPr eaLnBrk="1" hangingPunct="1">
              <a:lnSpc>
                <a:spcPct val="90000"/>
              </a:lnSpc>
            </a:pPr>
            <a:endParaRPr lang="en-US" sz="3000" dirty="0" smtClean="0">
              <a:ea typeface="ＭＳ Ｐゴシック"/>
              <a:cs typeface="ＭＳ Ｐゴシック"/>
            </a:endParaRPr>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39941" name="Slide Number Placeholder 7"/>
          <p:cNvSpPr>
            <a:spLocks noGrp="1"/>
          </p:cNvSpPr>
          <p:nvPr>
            <p:ph type="sldNum" sz="quarter" idx="12"/>
          </p:nvPr>
        </p:nvSpPr>
        <p:spPr bwMode="auto">
          <a:noFill/>
          <a:ln>
            <a:miter lim="800000"/>
            <a:headEnd/>
            <a:tailEnd/>
          </a:ln>
        </p:spPr>
        <p:txBody>
          <a:bodyPr/>
          <a:lstStyle/>
          <a:p>
            <a:fld id="{088C8B24-D585-4879-8BB2-E537EDD46F26}" type="slidenum">
              <a:rPr lang="en-US" smtClean="0">
                <a:latin typeface="Calibri" pitchFamily="34" charset="0"/>
                <a:ea typeface="ＭＳ Ｐゴシック"/>
                <a:cs typeface="ＭＳ Ｐゴシック"/>
              </a:rPr>
              <a:pPr/>
              <a:t>7</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41986" name="Title 1"/>
          <p:cNvSpPr>
            <a:spLocks noGrp="1"/>
          </p:cNvSpPr>
          <p:nvPr>
            <p:ph type="title"/>
          </p:nvPr>
        </p:nvSpPr>
        <p:spPr>
          <a:xfrm>
            <a:off x="0" y="381000"/>
            <a:ext cx="9144000" cy="793750"/>
          </a:xfrm>
        </p:spPr>
        <p:txBody>
          <a:bodyPr/>
          <a:lstStyle/>
          <a:p>
            <a:pPr eaLnBrk="1" hangingPunct="1"/>
            <a:r>
              <a:rPr lang="en-US" sz="4200" smtClean="0">
                <a:solidFill>
                  <a:srgbClr val="B00058"/>
                </a:solidFill>
                <a:ea typeface="ＭＳ Ｐゴシック"/>
                <a:cs typeface="ＭＳ Ｐゴシック"/>
              </a:rPr>
              <a:t>Staff Structure and Care </a:t>
            </a:r>
            <a:br>
              <a:rPr lang="en-US" sz="4200" smtClean="0">
                <a:solidFill>
                  <a:srgbClr val="B00058"/>
                </a:solidFill>
                <a:ea typeface="ＭＳ Ｐゴシック"/>
                <a:cs typeface="ＭＳ Ｐゴシック"/>
              </a:rPr>
            </a:br>
            <a:r>
              <a:rPr lang="en-US" sz="4200" smtClean="0">
                <a:solidFill>
                  <a:srgbClr val="B00058"/>
                </a:solidFill>
                <a:ea typeface="ＭＳ Ｐゴシック"/>
                <a:cs typeface="ＭＳ Ｐゴシック"/>
              </a:rPr>
              <a:t>Coordination  Roles</a:t>
            </a:r>
          </a:p>
        </p:txBody>
      </p:sp>
      <p:sp>
        <p:nvSpPr>
          <p:cNvPr id="41987" name="Content Placeholder 2"/>
          <p:cNvSpPr>
            <a:spLocks noGrp="1"/>
          </p:cNvSpPr>
          <p:nvPr>
            <p:ph idx="1"/>
          </p:nvPr>
        </p:nvSpPr>
        <p:spPr>
          <a:xfrm>
            <a:off x="465138" y="1828800"/>
            <a:ext cx="8145462" cy="4267200"/>
          </a:xfrm>
        </p:spPr>
        <p:txBody>
          <a:bodyPr/>
          <a:lstStyle/>
          <a:p>
            <a:pPr eaLnBrk="1" hangingPunct="1">
              <a:lnSpc>
                <a:spcPct val="90000"/>
              </a:lnSpc>
            </a:pPr>
            <a:r>
              <a:rPr lang="en-US" sz="2700" smtClean="0">
                <a:ea typeface="ＭＳ Ｐゴシック"/>
                <a:cs typeface="ＭＳ Ｐゴシック"/>
              </a:rPr>
              <a:t>Care1st  staff is organized and aligned to support  essential  care coordination roles</a:t>
            </a:r>
          </a:p>
          <a:p>
            <a:pPr eaLnBrk="1" hangingPunct="1">
              <a:lnSpc>
                <a:spcPct val="90000"/>
              </a:lnSpc>
            </a:pPr>
            <a:r>
              <a:rPr lang="en-US" sz="2700" smtClean="0">
                <a:ea typeface="ＭＳ Ｐゴシック"/>
                <a:cs typeface="ＭＳ Ｐゴシック"/>
              </a:rPr>
              <a:t>The staff is either contracted or employed and performs the following functions:</a:t>
            </a:r>
          </a:p>
          <a:p>
            <a:pPr lvl="1" eaLnBrk="1" hangingPunct="1">
              <a:lnSpc>
                <a:spcPct val="90000"/>
              </a:lnSpc>
              <a:buSzPct val="86000"/>
              <a:buFont typeface="Wingdings" pitchFamily="2" charset="2"/>
              <a:buChar char="Ø"/>
            </a:pPr>
            <a:r>
              <a:rPr lang="en-US" sz="2700" smtClean="0">
                <a:ea typeface="ＭＳ Ｐゴシック"/>
              </a:rPr>
              <a:t>Administrative  (Enrollment, eligibility verification, claims processing and administrative oversight)</a:t>
            </a:r>
          </a:p>
          <a:p>
            <a:pPr lvl="1" eaLnBrk="1" hangingPunct="1">
              <a:lnSpc>
                <a:spcPct val="90000"/>
              </a:lnSpc>
              <a:buSzPct val="86000"/>
              <a:buFont typeface="Wingdings" pitchFamily="2" charset="2"/>
              <a:buChar char="Ø"/>
            </a:pPr>
            <a:r>
              <a:rPr lang="en-US" sz="2700" smtClean="0">
                <a:ea typeface="ＭＳ Ｐゴシック"/>
              </a:rPr>
              <a:t>Clinical Functions (Case managers, social workers, pharmacists, behavioral health providers and clinical oversight)</a:t>
            </a:r>
          </a:p>
          <a:p>
            <a:pPr eaLnBrk="1" hangingPunct="1">
              <a:lnSpc>
                <a:spcPct val="90000"/>
              </a:lnSpc>
              <a:buFont typeface="Arial" charset="0"/>
              <a:buNone/>
            </a:pPr>
            <a:endParaRPr lang="en-US" sz="3000" smtClean="0">
              <a:ea typeface="ＭＳ Ｐゴシック"/>
              <a:cs typeface="ＭＳ Ｐゴシック"/>
            </a:endParaRPr>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41989" name="Slide Number Placeholder 7"/>
          <p:cNvSpPr>
            <a:spLocks noGrp="1"/>
          </p:cNvSpPr>
          <p:nvPr>
            <p:ph type="sldNum" sz="quarter" idx="12"/>
          </p:nvPr>
        </p:nvSpPr>
        <p:spPr bwMode="auto">
          <a:noFill/>
          <a:ln>
            <a:miter lim="800000"/>
            <a:headEnd/>
            <a:tailEnd/>
          </a:ln>
        </p:spPr>
        <p:txBody>
          <a:bodyPr/>
          <a:lstStyle/>
          <a:p>
            <a:fld id="{83426695-45A1-4064-80AC-82E8FE9D27B4}" type="slidenum">
              <a:rPr lang="en-US" smtClean="0">
                <a:latin typeface="Calibri" pitchFamily="34" charset="0"/>
                <a:ea typeface="ＭＳ Ｐゴシック"/>
                <a:cs typeface="ＭＳ Ｐゴシック"/>
              </a:rPr>
              <a:pPr/>
              <a:t>8</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PP_plain_slid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a:outerShdw dist="139700" dir="2700000" algn="tl" rotWithShape="0">
              <a:srgbClr val="333333">
                <a:alpha val="64999"/>
              </a:srgbClr>
            </a:outerShdw>
          </a:effectLst>
        </p:spPr>
      </p:pic>
      <p:sp>
        <p:nvSpPr>
          <p:cNvPr id="44034" name="Title 1"/>
          <p:cNvSpPr>
            <a:spLocks noGrp="1"/>
          </p:cNvSpPr>
          <p:nvPr>
            <p:ph type="title"/>
          </p:nvPr>
        </p:nvSpPr>
        <p:spPr>
          <a:xfrm>
            <a:off x="0" y="381000"/>
            <a:ext cx="9144000" cy="793750"/>
          </a:xfrm>
        </p:spPr>
        <p:txBody>
          <a:bodyPr/>
          <a:lstStyle/>
          <a:p>
            <a:pPr eaLnBrk="1" hangingPunct="1"/>
            <a:r>
              <a:rPr lang="en-US" sz="4200" smtClean="0">
                <a:solidFill>
                  <a:srgbClr val="B00058"/>
                </a:solidFill>
                <a:ea typeface="ＭＳ Ｐゴシック"/>
                <a:cs typeface="ＭＳ Ｐゴシック"/>
              </a:rPr>
              <a:t>Staff Structure and Care Coordination  Roles Continued</a:t>
            </a:r>
          </a:p>
        </p:txBody>
      </p:sp>
      <p:sp>
        <p:nvSpPr>
          <p:cNvPr id="44035" name="Content Placeholder 2"/>
          <p:cNvSpPr>
            <a:spLocks noGrp="1"/>
          </p:cNvSpPr>
          <p:nvPr>
            <p:ph idx="1"/>
          </p:nvPr>
        </p:nvSpPr>
        <p:spPr>
          <a:xfrm>
            <a:off x="457200" y="2133600"/>
            <a:ext cx="8145463" cy="3581400"/>
          </a:xfrm>
        </p:spPr>
        <p:txBody>
          <a:bodyPr/>
          <a:lstStyle/>
          <a:p>
            <a:pPr eaLnBrk="1" hangingPunct="1">
              <a:lnSpc>
                <a:spcPct val="90000"/>
              </a:lnSpc>
            </a:pPr>
            <a:r>
              <a:rPr lang="en-US" sz="2700" smtClean="0">
                <a:ea typeface="ＭＳ Ｐゴシック"/>
                <a:cs typeface="ＭＳ Ｐゴシック"/>
              </a:rPr>
              <a:t>Care1st has a contingency plan to avoid disruption in care when existing staff is absent</a:t>
            </a:r>
          </a:p>
          <a:p>
            <a:pPr eaLnBrk="1" hangingPunct="1">
              <a:lnSpc>
                <a:spcPct val="90000"/>
              </a:lnSpc>
            </a:pPr>
            <a:r>
              <a:rPr lang="en-US" sz="2700" smtClean="0">
                <a:ea typeface="ＭＳ Ｐゴシック"/>
                <a:cs typeface="ＭＳ Ｐゴシック"/>
              </a:rPr>
              <a:t>All staff are trained on the MOC initially upon hire and annually</a:t>
            </a:r>
          </a:p>
          <a:p>
            <a:pPr eaLnBrk="1" hangingPunct="1">
              <a:lnSpc>
                <a:spcPct val="90000"/>
              </a:lnSpc>
              <a:buFont typeface="Arial" charset="0"/>
              <a:buNone/>
            </a:pPr>
            <a:endParaRPr lang="en-US" sz="3000" smtClean="0">
              <a:ea typeface="ＭＳ Ｐゴシック"/>
              <a:cs typeface="ＭＳ Ｐゴシック"/>
            </a:endParaRPr>
          </a:p>
        </p:txBody>
      </p:sp>
      <p:sp>
        <p:nvSpPr>
          <p:cNvPr id="7" name="Rectangle 6"/>
          <p:cNvSpPr/>
          <p:nvPr/>
        </p:nvSpPr>
        <p:spPr>
          <a:xfrm>
            <a:off x="609600" y="2133600"/>
            <a:ext cx="8153400" cy="508000"/>
          </a:xfrm>
          <a:prstGeom prst="rect">
            <a:avLst/>
          </a:prstGeom>
        </p:spPr>
        <p:txBody>
          <a:bodyPr>
            <a:spAutoFit/>
          </a:bodyPr>
          <a:lstStyle/>
          <a:p>
            <a:pPr>
              <a:lnSpc>
                <a:spcPct val="80000"/>
              </a:lnSpc>
              <a:defRPr/>
            </a:pPr>
            <a:endParaRPr lang="en-US" sz="3300" dirty="0">
              <a:latin typeface="+mj-lt"/>
              <a:ea typeface="ＭＳ Ｐゴシック" pitchFamily="-108" charset="-128"/>
              <a:cs typeface="+mn-cs"/>
            </a:endParaRPr>
          </a:p>
        </p:txBody>
      </p:sp>
      <p:sp>
        <p:nvSpPr>
          <p:cNvPr id="44037" name="Slide Number Placeholder 7"/>
          <p:cNvSpPr>
            <a:spLocks noGrp="1"/>
          </p:cNvSpPr>
          <p:nvPr>
            <p:ph type="sldNum" sz="quarter" idx="12"/>
          </p:nvPr>
        </p:nvSpPr>
        <p:spPr bwMode="auto">
          <a:noFill/>
          <a:ln>
            <a:miter lim="800000"/>
            <a:headEnd/>
            <a:tailEnd/>
          </a:ln>
        </p:spPr>
        <p:txBody>
          <a:bodyPr/>
          <a:lstStyle/>
          <a:p>
            <a:fld id="{4B5C6D65-37C0-4042-9059-9F501F79AC24}" type="slidenum">
              <a:rPr lang="en-US" smtClean="0">
                <a:latin typeface="Calibri" pitchFamily="34" charset="0"/>
                <a:ea typeface="ＭＳ Ｐゴシック"/>
                <a:cs typeface="ＭＳ Ｐゴシック"/>
              </a:rPr>
              <a:pPr/>
              <a:t>9</a:t>
            </a:fld>
            <a:endParaRPr lang="en-US" smtClean="0">
              <a:latin typeface="Calibri" pitchFamily="34" charset="0"/>
              <a:ea typeface="ＭＳ Ｐゴシック"/>
              <a:cs typeface="ＭＳ Ｐゴシック"/>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7851</TotalTime>
  <Words>1317</Words>
  <Application>Microsoft Office PowerPoint</Application>
  <PresentationFormat>On-screen Show (4:3)</PresentationFormat>
  <Paragraphs>229</Paragraphs>
  <Slides>24</Slides>
  <Notes>24</Notes>
  <HiddenSlides>0</HiddenSlides>
  <MMClips>0</MMClips>
  <ScaleCrop>false</ScaleCrop>
  <HeadingPairs>
    <vt:vector size="4" baseType="variant">
      <vt:variant>
        <vt:lpstr>Theme</vt:lpstr>
      </vt:variant>
      <vt:variant>
        <vt:i4>2</vt:i4>
      </vt:variant>
      <vt:variant>
        <vt:lpstr>Slide Titles</vt:lpstr>
      </vt:variant>
      <vt:variant>
        <vt:i4>24</vt:i4>
      </vt:variant>
    </vt:vector>
  </HeadingPairs>
  <TitlesOfParts>
    <vt:vector size="26" baseType="lpstr">
      <vt:lpstr>Office Theme</vt:lpstr>
      <vt:lpstr>Custom Design</vt:lpstr>
      <vt:lpstr>Slide 1</vt:lpstr>
      <vt:lpstr> SNP Model of Care(MOC)</vt:lpstr>
      <vt:lpstr>Elements of the Care1st  SNP Model of Care(MOC)</vt:lpstr>
      <vt:lpstr>Description of the Overall SNP Population </vt:lpstr>
      <vt:lpstr>Description of the Overall SNP Population (continued)</vt:lpstr>
      <vt:lpstr>Most Vulnerable Beneficiaries</vt:lpstr>
      <vt:lpstr>Most Vulnerable Beneficiaries Continued</vt:lpstr>
      <vt:lpstr>Staff Structure and Care  Coordination  Roles</vt:lpstr>
      <vt:lpstr>Staff Structure and Care Coordination  Roles Continued</vt:lpstr>
      <vt:lpstr>Health Risk Assessment(HRA) Tool</vt:lpstr>
      <vt:lpstr>Health Risk Assessment(HRA) Tool Continued</vt:lpstr>
      <vt:lpstr>Individualized Care Plan(ICP)</vt:lpstr>
      <vt:lpstr>Individualized Care Plan(ICP) Continued</vt:lpstr>
      <vt:lpstr>Interdisciplinary Care Team (ICT)</vt:lpstr>
      <vt:lpstr>Interdisciplinary Care Team (ICT)  Continued</vt:lpstr>
      <vt:lpstr>Interdisciplinary Care Team (ICT)  Continued</vt:lpstr>
      <vt:lpstr>Care Transition Protocols</vt:lpstr>
      <vt:lpstr>Care Transition Protocols  Continued</vt:lpstr>
      <vt:lpstr>Provider Network</vt:lpstr>
      <vt:lpstr>Provider Network Continued</vt:lpstr>
      <vt:lpstr>Use of Clinical Practice Guidelines(CPGs) </vt:lpstr>
      <vt:lpstr>Use of Clinical Practice Guidelines(CPGs) Continued </vt:lpstr>
      <vt:lpstr>Care1st MOC Quality Measurement and Performance Improvement</vt:lpstr>
      <vt:lpstr>Care1st MOC Quality Measurement and Performance Improvement Continued</vt:lpstr>
    </vt:vector>
  </TitlesOfParts>
  <Company>Care1st Healthplan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jtayao</dc:creator>
  <cp:lastModifiedBy>daflores</cp:lastModifiedBy>
  <cp:revision>755</cp:revision>
  <dcterms:created xsi:type="dcterms:W3CDTF">2014-08-17T23:50:55Z</dcterms:created>
  <dcterms:modified xsi:type="dcterms:W3CDTF">2017-02-02T01:12:24Z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