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Lst>
  <p:notesMasterIdLst>
    <p:notesMasterId r:id="rId46"/>
  </p:notesMasterIdLst>
  <p:sldIdLst>
    <p:sldId id="257" r:id="rId3"/>
    <p:sldId id="258" r:id="rId4"/>
    <p:sldId id="259" r:id="rId5"/>
    <p:sldId id="260" r:id="rId6"/>
    <p:sldId id="261" r:id="rId7"/>
    <p:sldId id="262" r:id="rId8"/>
    <p:sldId id="312" r:id="rId9"/>
    <p:sldId id="263" r:id="rId10"/>
    <p:sldId id="328" r:id="rId11"/>
    <p:sldId id="325" r:id="rId12"/>
    <p:sldId id="329" r:id="rId13"/>
    <p:sldId id="330" r:id="rId14"/>
    <p:sldId id="267" r:id="rId15"/>
    <p:sldId id="268" r:id="rId16"/>
    <p:sldId id="275" r:id="rId17"/>
    <p:sldId id="269" r:id="rId18"/>
    <p:sldId id="295" r:id="rId19"/>
    <p:sldId id="270" r:id="rId20"/>
    <p:sldId id="287" r:id="rId21"/>
    <p:sldId id="271" r:id="rId22"/>
    <p:sldId id="276" r:id="rId23"/>
    <p:sldId id="278" r:id="rId24"/>
    <p:sldId id="279" r:id="rId25"/>
    <p:sldId id="280" r:id="rId26"/>
    <p:sldId id="281" r:id="rId27"/>
    <p:sldId id="282" r:id="rId28"/>
    <p:sldId id="285" r:id="rId29"/>
    <p:sldId id="284" r:id="rId30"/>
    <p:sldId id="288" r:id="rId31"/>
    <p:sldId id="289" r:id="rId32"/>
    <p:sldId id="290" r:id="rId33"/>
    <p:sldId id="293" r:id="rId34"/>
    <p:sldId id="292" r:id="rId35"/>
    <p:sldId id="294" r:id="rId36"/>
    <p:sldId id="311" r:id="rId37"/>
    <p:sldId id="297" r:id="rId38"/>
    <p:sldId id="323" r:id="rId39"/>
    <p:sldId id="324" r:id="rId40"/>
    <p:sldId id="302" r:id="rId41"/>
    <p:sldId id="304" r:id="rId42"/>
    <p:sldId id="315" r:id="rId43"/>
    <p:sldId id="320" r:id="rId44"/>
    <p:sldId id="331"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i Spencer" initials="MS" lastIdx="1" clrIdx="0">
    <p:extLst>
      <p:ext uri="{19B8F6BF-5375-455C-9EA6-DF929625EA0E}">
        <p15:presenceInfo xmlns:p15="http://schemas.microsoft.com/office/powerpoint/2012/main" userId="S-1-5-21-3481161718-2647005604-1450541948-8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308" y="72"/>
      </p:cViewPr>
      <p:guideLst/>
    </p:cSldViewPr>
  </p:slideViewPr>
  <p:notesTextViewPr>
    <p:cViewPr>
      <p:scale>
        <a:sx n="1" d="1"/>
        <a:sy n="1" d="1"/>
      </p:scale>
      <p:origin x="0" y="0"/>
    </p:cViewPr>
  </p:notesTextViewPr>
  <p:sorterViewPr>
    <p:cViewPr>
      <p:scale>
        <a:sx n="100" d="100"/>
        <a:sy n="100" d="100"/>
      </p:scale>
      <p:origin x="0" y="-10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63FD0-04E6-49DF-A0C1-1164502B837F}"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22E0EB16-C7EC-4B6C-A4E3-25DDE2DE61F7}">
      <dgm:prSet phldrT="[Text]" custT="1"/>
      <dgm:spPr/>
      <dgm:t>
        <a:bodyPr/>
        <a:lstStyle/>
        <a:p>
          <a:pPr algn="ctr"/>
          <a:r>
            <a:rPr lang="en-US" sz="1600" dirty="0">
              <a:latin typeface="+mn-lt"/>
            </a:rPr>
            <a:t>Qualifying Condition </a:t>
          </a:r>
        </a:p>
      </dgm:t>
    </dgm:pt>
    <dgm:pt modelId="{F1B5B0F8-2D93-4799-A726-28D03AFB47F6}" type="parTrans" cxnId="{489D19F2-7AEC-48A2-AB33-69CC332DEC87}">
      <dgm:prSet/>
      <dgm:spPr/>
      <dgm:t>
        <a:bodyPr/>
        <a:lstStyle/>
        <a:p>
          <a:endParaRPr lang="en-US"/>
        </a:p>
      </dgm:t>
    </dgm:pt>
    <dgm:pt modelId="{BA9EFC72-85CE-46FA-A107-F12628B21900}" type="sibTrans" cxnId="{489D19F2-7AEC-48A2-AB33-69CC332DEC87}">
      <dgm:prSet/>
      <dgm:spPr/>
      <dgm:t>
        <a:bodyPr/>
        <a:lstStyle/>
        <a:p>
          <a:endParaRPr lang="en-US" dirty="0"/>
        </a:p>
      </dgm:t>
    </dgm:pt>
    <dgm:pt modelId="{40BDD673-4B03-4FE7-99F0-CFF676C16BF5}">
      <dgm:prSet phldrT="[Text]"/>
      <dgm:spPr/>
      <dgm:t>
        <a:bodyPr/>
        <a:lstStyle/>
        <a:p>
          <a:r>
            <a:rPr lang="en-US" dirty="0">
              <a:latin typeface="+mn-lt"/>
            </a:rPr>
            <a:t>Members who have been diagnosed with a qualifying condition have a continuous Special Enrollment Period (SEP) to join a C-SNP at any time, but are locked in to the C-SNP after selection, like any other MAPD plan, until the next Annual Enrollment period (AEP).</a:t>
          </a:r>
        </a:p>
      </dgm:t>
    </dgm:pt>
    <dgm:pt modelId="{0E08E795-389A-4AD4-AE1F-574B3C577A29}" type="parTrans" cxnId="{B65EC13F-1E13-498C-A6C8-217FBF08C6B5}">
      <dgm:prSet/>
      <dgm:spPr/>
      <dgm:t>
        <a:bodyPr/>
        <a:lstStyle/>
        <a:p>
          <a:endParaRPr lang="en-US"/>
        </a:p>
      </dgm:t>
    </dgm:pt>
    <dgm:pt modelId="{CD9DD7F1-2FD4-4569-A7C5-E4763B4A3677}" type="sibTrans" cxnId="{B65EC13F-1E13-498C-A6C8-217FBF08C6B5}">
      <dgm:prSet/>
      <dgm:spPr/>
      <dgm:t>
        <a:bodyPr/>
        <a:lstStyle/>
        <a:p>
          <a:endParaRPr lang="en-US"/>
        </a:p>
      </dgm:t>
    </dgm:pt>
    <dgm:pt modelId="{D30301D9-5555-4C38-86CC-9299BE1CFF93}">
      <dgm:prSet phldrT="[Text]" custT="1"/>
      <dgm:spPr/>
      <dgm:t>
        <a:bodyPr/>
        <a:lstStyle/>
        <a:p>
          <a:pPr algn="ctr"/>
          <a:r>
            <a:rPr lang="en-US" sz="1600" dirty="0">
              <a:latin typeface="+mn-lt"/>
            </a:rPr>
            <a:t>Verification of Chronic Condition</a:t>
          </a:r>
        </a:p>
      </dgm:t>
    </dgm:pt>
    <dgm:pt modelId="{FCF865C0-336D-49CD-B3B0-D4FA7BC030C9}" type="parTrans" cxnId="{0AAC7342-8DFE-43D2-9BD3-1B8CF37BD695}">
      <dgm:prSet/>
      <dgm:spPr/>
      <dgm:t>
        <a:bodyPr/>
        <a:lstStyle/>
        <a:p>
          <a:endParaRPr lang="en-US"/>
        </a:p>
      </dgm:t>
    </dgm:pt>
    <dgm:pt modelId="{723D99BB-5305-4560-88C9-1D90500B083F}" type="sibTrans" cxnId="{0AAC7342-8DFE-43D2-9BD3-1B8CF37BD695}">
      <dgm:prSet/>
      <dgm:spPr/>
      <dgm:t>
        <a:bodyPr/>
        <a:lstStyle/>
        <a:p>
          <a:endParaRPr lang="en-US" dirty="0"/>
        </a:p>
      </dgm:t>
    </dgm:pt>
    <dgm:pt modelId="{D4D0FADC-FE22-4D75-A030-9D50442813E3}">
      <dgm:prSet phldrT="[Text]"/>
      <dgm:spPr/>
      <dgm:t>
        <a:bodyPr/>
        <a:lstStyle/>
        <a:p>
          <a:r>
            <a:rPr lang="en-US" dirty="0">
              <a:latin typeface="+mn-lt"/>
            </a:rPr>
            <a:t>Verification of a chronic condition is required by the end of their effective month per CMS and </a:t>
          </a:r>
          <a:r>
            <a:rPr lang="en-US" u="sng" dirty="0">
              <a:latin typeface="+mn-lt"/>
            </a:rPr>
            <a:t>must be signed by the provider </a:t>
          </a:r>
          <a:r>
            <a:rPr lang="en-US" dirty="0">
              <a:latin typeface="+mn-lt"/>
            </a:rPr>
            <a:t>or an authorized employee of the provider’s office</a:t>
          </a:r>
        </a:p>
      </dgm:t>
    </dgm:pt>
    <dgm:pt modelId="{29F46264-5C2C-49BE-BADA-BE4286236A1C}" type="parTrans" cxnId="{459C8436-446D-4561-8A62-1CD4D8A4ABA6}">
      <dgm:prSet/>
      <dgm:spPr/>
      <dgm:t>
        <a:bodyPr/>
        <a:lstStyle/>
        <a:p>
          <a:endParaRPr lang="en-US"/>
        </a:p>
      </dgm:t>
    </dgm:pt>
    <dgm:pt modelId="{5F6A1AA6-2858-430D-B9DE-4D0C8BECCDE3}" type="sibTrans" cxnId="{459C8436-446D-4561-8A62-1CD4D8A4ABA6}">
      <dgm:prSet/>
      <dgm:spPr/>
      <dgm:t>
        <a:bodyPr/>
        <a:lstStyle/>
        <a:p>
          <a:endParaRPr lang="en-US"/>
        </a:p>
      </dgm:t>
    </dgm:pt>
    <dgm:pt modelId="{9E4A609B-ACC2-4975-AF18-E531AF95E697}">
      <dgm:prSet phldrT="[Text]" custT="1"/>
      <dgm:spPr/>
      <dgm:t>
        <a:bodyPr/>
        <a:lstStyle/>
        <a:p>
          <a:pPr algn="ctr"/>
          <a:r>
            <a:rPr lang="en-US" sz="1600" dirty="0">
              <a:latin typeface="+mn-lt"/>
            </a:rPr>
            <a:t>Termination from </a:t>
          </a:r>
        </a:p>
        <a:p>
          <a:pPr algn="ctr"/>
          <a:r>
            <a:rPr lang="en-US" sz="1600" dirty="0">
              <a:latin typeface="+mn-lt"/>
            </a:rPr>
            <a:t>C-SNP</a:t>
          </a:r>
        </a:p>
      </dgm:t>
    </dgm:pt>
    <dgm:pt modelId="{0E59E32B-42F0-4750-BCD7-4293AAFA0C63}" type="parTrans" cxnId="{D6F6472F-4185-47DE-BB79-B1BEE34B97D3}">
      <dgm:prSet/>
      <dgm:spPr/>
      <dgm:t>
        <a:bodyPr/>
        <a:lstStyle/>
        <a:p>
          <a:endParaRPr lang="en-US"/>
        </a:p>
      </dgm:t>
    </dgm:pt>
    <dgm:pt modelId="{B0E4A008-AD7F-4703-9F54-28C9327168E7}" type="sibTrans" cxnId="{D6F6472F-4185-47DE-BB79-B1BEE34B97D3}">
      <dgm:prSet/>
      <dgm:spPr/>
      <dgm:t>
        <a:bodyPr/>
        <a:lstStyle/>
        <a:p>
          <a:endParaRPr lang="en-US"/>
        </a:p>
      </dgm:t>
    </dgm:pt>
    <dgm:pt modelId="{FF8902B8-A13A-4C2B-A9FB-AE9560680286}">
      <dgm:prSet phldrT="[Text]"/>
      <dgm:spPr/>
      <dgm:t>
        <a:bodyPr/>
        <a:lstStyle/>
        <a:p>
          <a:r>
            <a:rPr lang="en-US" dirty="0">
              <a:latin typeface="+mn-lt"/>
            </a:rPr>
            <a:t>If verification is not completed by the last day of the 2</a:t>
          </a:r>
          <a:r>
            <a:rPr lang="en-US" baseline="30000" dirty="0">
              <a:latin typeface="+mn-lt"/>
            </a:rPr>
            <a:t>nd</a:t>
          </a:r>
          <a:r>
            <a:rPr lang="en-US" dirty="0">
              <a:latin typeface="+mn-lt"/>
            </a:rPr>
            <a:t> month of enrollment, the member will be terminated from the C-SNP plan and transitioned to a regular MAPD plan</a:t>
          </a:r>
        </a:p>
      </dgm:t>
    </dgm:pt>
    <dgm:pt modelId="{C5BED3B1-FCBC-42EA-BADE-11353FED9ADF}" type="parTrans" cxnId="{600C237B-D9E2-4983-A8D4-CF23845E4DC3}">
      <dgm:prSet/>
      <dgm:spPr/>
      <dgm:t>
        <a:bodyPr/>
        <a:lstStyle/>
        <a:p>
          <a:endParaRPr lang="en-US"/>
        </a:p>
      </dgm:t>
    </dgm:pt>
    <dgm:pt modelId="{F59D8E3D-C1F9-4C6E-95AB-64A349FD5DF6}" type="sibTrans" cxnId="{600C237B-D9E2-4983-A8D4-CF23845E4DC3}">
      <dgm:prSet/>
      <dgm:spPr/>
      <dgm:t>
        <a:bodyPr/>
        <a:lstStyle/>
        <a:p>
          <a:endParaRPr lang="en-US"/>
        </a:p>
      </dgm:t>
    </dgm:pt>
    <dgm:pt modelId="{4514E14C-D1C4-4470-8FD3-4DE5E2093029}">
      <dgm:prSet phldrT="[Text]"/>
      <dgm:spPr/>
      <dgm:t>
        <a:bodyPr/>
        <a:lstStyle/>
        <a:p>
          <a:r>
            <a:rPr lang="en-US" dirty="0"/>
            <a:t>Attempts to obtain eligibility verification information from an enrollee’s existing provider using methods other than telephone contact (CMS 40.2.1)</a:t>
          </a:r>
          <a:endParaRPr lang="en-US" dirty="0">
            <a:latin typeface="+mn-lt"/>
          </a:endParaRPr>
        </a:p>
      </dgm:t>
    </dgm:pt>
    <dgm:pt modelId="{9375AB26-42B2-4C1D-81F2-5EE20AE4E0A1}" type="parTrans" cxnId="{163D08E6-5FEA-4F63-84A0-CE4FF50753C2}">
      <dgm:prSet/>
      <dgm:spPr/>
      <dgm:t>
        <a:bodyPr/>
        <a:lstStyle/>
        <a:p>
          <a:endParaRPr lang="en-US"/>
        </a:p>
      </dgm:t>
    </dgm:pt>
    <dgm:pt modelId="{D15BB10B-DC6A-44F3-B78E-A7E73CD7FAA2}" type="sibTrans" cxnId="{163D08E6-5FEA-4F63-84A0-CE4FF50753C2}">
      <dgm:prSet/>
      <dgm:spPr/>
      <dgm:t>
        <a:bodyPr/>
        <a:lstStyle/>
        <a:p>
          <a:endParaRPr lang="en-US"/>
        </a:p>
      </dgm:t>
    </dgm:pt>
    <dgm:pt modelId="{DB204067-9E34-4D40-8459-7A47B057F9A0}" type="pres">
      <dgm:prSet presAssocID="{F3763FD0-04E6-49DF-A0C1-1164502B837F}" presName="linearFlow" presStyleCnt="0">
        <dgm:presLayoutVars>
          <dgm:dir/>
          <dgm:animLvl val="lvl"/>
          <dgm:resizeHandles val="exact"/>
        </dgm:presLayoutVars>
      </dgm:prSet>
      <dgm:spPr/>
    </dgm:pt>
    <dgm:pt modelId="{23095ED4-B47E-4B8E-A17D-D57929B36AD2}" type="pres">
      <dgm:prSet presAssocID="{22E0EB16-C7EC-4B6C-A4E3-25DDE2DE61F7}" presName="composite" presStyleCnt="0"/>
      <dgm:spPr/>
    </dgm:pt>
    <dgm:pt modelId="{8297AAA4-4112-4CA4-8E70-7C21B988D72F}" type="pres">
      <dgm:prSet presAssocID="{22E0EB16-C7EC-4B6C-A4E3-25DDE2DE61F7}" presName="parentText" presStyleLbl="alignNode1" presStyleIdx="0" presStyleCnt="3">
        <dgm:presLayoutVars>
          <dgm:chMax val="1"/>
          <dgm:bulletEnabled val="1"/>
        </dgm:presLayoutVars>
      </dgm:prSet>
      <dgm:spPr/>
    </dgm:pt>
    <dgm:pt modelId="{9B02D8BC-4E25-438E-85AE-48D390393739}" type="pres">
      <dgm:prSet presAssocID="{22E0EB16-C7EC-4B6C-A4E3-25DDE2DE61F7}" presName="descendantText" presStyleLbl="alignAcc1" presStyleIdx="0" presStyleCnt="3">
        <dgm:presLayoutVars>
          <dgm:bulletEnabled val="1"/>
        </dgm:presLayoutVars>
      </dgm:prSet>
      <dgm:spPr/>
    </dgm:pt>
    <dgm:pt modelId="{5564F1F4-0882-4F30-8500-B83A7C31AED1}" type="pres">
      <dgm:prSet presAssocID="{BA9EFC72-85CE-46FA-A107-F12628B21900}" presName="sp" presStyleCnt="0"/>
      <dgm:spPr/>
    </dgm:pt>
    <dgm:pt modelId="{98AAB92A-C4F3-41E6-A94F-30DF9CAAB512}" type="pres">
      <dgm:prSet presAssocID="{D30301D9-5555-4C38-86CC-9299BE1CFF93}" presName="composite" presStyleCnt="0"/>
      <dgm:spPr/>
    </dgm:pt>
    <dgm:pt modelId="{74B98085-4ADE-4B8E-8366-B0355CCC2217}" type="pres">
      <dgm:prSet presAssocID="{D30301D9-5555-4C38-86CC-9299BE1CFF93}" presName="parentText" presStyleLbl="alignNode1" presStyleIdx="1" presStyleCnt="3">
        <dgm:presLayoutVars>
          <dgm:chMax val="1"/>
          <dgm:bulletEnabled val="1"/>
        </dgm:presLayoutVars>
      </dgm:prSet>
      <dgm:spPr/>
    </dgm:pt>
    <dgm:pt modelId="{61DFDAB6-05AF-41DA-A2EB-26B5691706D9}" type="pres">
      <dgm:prSet presAssocID="{D30301D9-5555-4C38-86CC-9299BE1CFF93}" presName="descendantText" presStyleLbl="alignAcc1" presStyleIdx="1" presStyleCnt="3">
        <dgm:presLayoutVars>
          <dgm:bulletEnabled val="1"/>
        </dgm:presLayoutVars>
      </dgm:prSet>
      <dgm:spPr/>
    </dgm:pt>
    <dgm:pt modelId="{C7FAE41B-2F2E-4E37-87AA-E7AD9C5E26D5}" type="pres">
      <dgm:prSet presAssocID="{723D99BB-5305-4560-88C9-1D90500B083F}" presName="sp" presStyleCnt="0"/>
      <dgm:spPr/>
    </dgm:pt>
    <dgm:pt modelId="{E295DA5F-1D3D-43B6-B000-D81BB53C19C3}" type="pres">
      <dgm:prSet presAssocID="{9E4A609B-ACC2-4975-AF18-E531AF95E697}" presName="composite" presStyleCnt="0"/>
      <dgm:spPr/>
    </dgm:pt>
    <dgm:pt modelId="{63595C8B-C989-40F6-8B06-FFA1D962958F}" type="pres">
      <dgm:prSet presAssocID="{9E4A609B-ACC2-4975-AF18-E531AF95E697}" presName="parentText" presStyleLbl="alignNode1" presStyleIdx="2" presStyleCnt="3">
        <dgm:presLayoutVars>
          <dgm:chMax val="1"/>
          <dgm:bulletEnabled val="1"/>
        </dgm:presLayoutVars>
      </dgm:prSet>
      <dgm:spPr/>
    </dgm:pt>
    <dgm:pt modelId="{5082BC10-A618-495E-98EC-DE24DF162EAF}" type="pres">
      <dgm:prSet presAssocID="{9E4A609B-ACC2-4975-AF18-E531AF95E697}" presName="descendantText" presStyleLbl="alignAcc1" presStyleIdx="2" presStyleCnt="3">
        <dgm:presLayoutVars>
          <dgm:bulletEnabled val="1"/>
        </dgm:presLayoutVars>
      </dgm:prSet>
      <dgm:spPr/>
    </dgm:pt>
  </dgm:ptLst>
  <dgm:cxnLst>
    <dgm:cxn modelId="{1C62F10B-8875-475A-AC0B-CD44F5E12637}" type="presOf" srcId="{D30301D9-5555-4C38-86CC-9299BE1CFF93}" destId="{74B98085-4ADE-4B8E-8366-B0355CCC2217}" srcOrd="0" destOrd="0" presId="urn:microsoft.com/office/officeart/2005/8/layout/chevron2"/>
    <dgm:cxn modelId="{80929E2C-34A9-4BDF-8496-2872FD6BF369}" type="presOf" srcId="{F3763FD0-04E6-49DF-A0C1-1164502B837F}" destId="{DB204067-9E34-4D40-8459-7A47B057F9A0}" srcOrd="0" destOrd="0" presId="urn:microsoft.com/office/officeart/2005/8/layout/chevron2"/>
    <dgm:cxn modelId="{D6F6472F-4185-47DE-BB79-B1BEE34B97D3}" srcId="{F3763FD0-04E6-49DF-A0C1-1164502B837F}" destId="{9E4A609B-ACC2-4975-AF18-E531AF95E697}" srcOrd="2" destOrd="0" parTransId="{0E59E32B-42F0-4750-BCD7-4293AAFA0C63}" sibTransId="{B0E4A008-AD7F-4703-9F54-28C9327168E7}"/>
    <dgm:cxn modelId="{459C8436-446D-4561-8A62-1CD4D8A4ABA6}" srcId="{D30301D9-5555-4C38-86CC-9299BE1CFF93}" destId="{D4D0FADC-FE22-4D75-A030-9D50442813E3}" srcOrd="0" destOrd="0" parTransId="{29F46264-5C2C-49BE-BADA-BE4286236A1C}" sibTransId="{5F6A1AA6-2858-430D-B9DE-4D0C8BECCDE3}"/>
    <dgm:cxn modelId="{F5B8733D-B4BD-4EEF-85E7-45C4AC29CC9D}" type="presOf" srcId="{4514E14C-D1C4-4470-8FD3-4DE5E2093029}" destId="{61DFDAB6-05AF-41DA-A2EB-26B5691706D9}" srcOrd="0" destOrd="1" presId="urn:microsoft.com/office/officeart/2005/8/layout/chevron2"/>
    <dgm:cxn modelId="{B65EC13F-1E13-498C-A6C8-217FBF08C6B5}" srcId="{22E0EB16-C7EC-4B6C-A4E3-25DDE2DE61F7}" destId="{40BDD673-4B03-4FE7-99F0-CFF676C16BF5}" srcOrd="0" destOrd="0" parTransId="{0E08E795-389A-4AD4-AE1F-574B3C577A29}" sibTransId="{CD9DD7F1-2FD4-4569-A7C5-E4763B4A3677}"/>
    <dgm:cxn modelId="{0AAC7342-8DFE-43D2-9BD3-1B8CF37BD695}" srcId="{F3763FD0-04E6-49DF-A0C1-1164502B837F}" destId="{D30301D9-5555-4C38-86CC-9299BE1CFF93}" srcOrd="1" destOrd="0" parTransId="{FCF865C0-336D-49CD-B3B0-D4FA7BC030C9}" sibTransId="{723D99BB-5305-4560-88C9-1D90500B083F}"/>
    <dgm:cxn modelId="{8E3A0C71-0CF3-435F-8838-CE511E1FE85C}" type="presOf" srcId="{22E0EB16-C7EC-4B6C-A4E3-25DDE2DE61F7}" destId="{8297AAA4-4112-4CA4-8E70-7C21B988D72F}" srcOrd="0" destOrd="0" presId="urn:microsoft.com/office/officeart/2005/8/layout/chevron2"/>
    <dgm:cxn modelId="{4FE7A052-67B5-423B-B3FA-40E14A83995C}" type="presOf" srcId="{9E4A609B-ACC2-4975-AF18-E531AF95E697}" destId="{63595C8B-C989-40F6-8B06-FFA1D962958F}" srcOrd="0" destOrd="0" presId="urn:microsoft.com/office/officeart/2005/8/layout/chevron2"/>
    <dgm:cxn modelId="{600C237B-D9E2-4983-A8D4-CF23845E4DC3}" srcId="{9E4A609B-ACC2-4975-AF18-E531AF95E697}" destId="{FF8902B8-A13A-4C2B-A9FB-AE9560680286}" srcOrd="0" destOrd="0" parTransId="{C5BED3B1-FCBC-42EA-BADE-11353FED9ADF}" sibTransId="{F59D8E3D-C1F9-4C6E-95AB-64A349FD5DF6}"/>
    <dgm:cxn modelId="{FAB1FDAE-AA61-4D14-A919-221568DB2811}" type="presOf" srcId="{FF8902B8-A13A-4C2B-A9FB-AE9560680286}" destId="{5082BC10-A618-495E-98EC-DE24DF162EAF}" srcOrd="0" destOrd="0" presId="urn:microsoft.com/office/officeart/2005/8/layout/chevron2"/>
    <dgm:cxn modelId="{2B91FFD2-117A-4693-9A8D-F4513B4048B1}" type="presOf" srcId="{D4D0FADC-FE22-4D75-A030-9D50442813E3}" destId="{61DFDAB6-05AF-41DA-A2EB-26B5691706D9}" srcOrd="0" destOrd="0" presId="urn:microsoft.com/office/officeart/2005/8/layout/chevron2"/>
    <dgm:cxn modelId="{163D08E6-5FEA-4F63-84A0-CE4FF50753C2}" srcId="{D30301D9-5555-4C38-86CC-9299BE1CFF93}" destId="{4514E14C-D1C4-4470-8FD3-4DE5E2093029}" srcOrd="1" destOrd="0" parTransId="{9375AB26-42B2-4C1D-81F2-5EE20AE4E0A1}" sibTransId="{D15BB10B-DC6A-44F3-B78E-A7E73CD7FAA2}"/>
    <dgm:cxn modelId="{489D19F2-7AEC-48A2-AB33-69CC332DEC87}" srcId="{F3763FD0-04E6-49DF-A0C1-1164502B837F}" destId="{22E0EB16-C7EC-4B6C-A4E3-25DDE2DE61F7}" srcOrd="0" destOrd="0" parTransId="{F1B5B0F8-2D93-4799-A726-28D03AFB47F6}" sibTransId="{BA9EFC72-85CE-46FA-A107-F12628B21900}"/>
    <dgm:cxn modelId="{B65B7AF6-D2E5-4133-A215-0BECAB9D8A82}" type="presOf" srcId="{40BDD673-4B03-4FE7-99F0-CFF676C16BF5}" destId="{9B02D8BC-4E25-438E-85AE-48D390393739}" srcOrd="0" destOrd="0" presId="urn:microsoft.com/office/officeart/2005/8/layout/chevron2"/>
    <dgm:cxn modelId="{B076C4C6-55A6-40FE-B613-98BFC4879319}" type="presParOf" srcId="{DB204067-9E34-4D40-8459-7A47B057F9A0}" destId="{23095ED4-B47E-4B8E-A17D-D57929B36AD2}" srcOrd="0" destOrd="0" presId="urn:microsoft.com/office/officeart/2005/8/layout/chevron2"/>
    <dgm:cxn modelId="{32A54601-3699-4D56-A5C2-0813D853041C}" type="presParOf" srcId="{23095ED4-B47E-4B8E-A17D-D57929B36AD2}" destId="{8297AAA4-4112-4CA4-8E70-7C21B988D72F}" srcOrd="0" destOrd="0" presId="urn:microsoft.com/office/officeart/2005/8/layout/chevron2"/>
    <dgm:cxn modelId="{BF17FB92-A21D-400E-B26C-F11D6C920F9C}" type="presParOf" srcId="{23095ED4-B47E-4B8E-A17D-D57929B36AD2}" destId="{9B02D8BC-4E25-438E-85AE-48D390393739}" srcOrd="1" destOrd="0" presId="urn:microsoft.com/office/officeart/2005/8/layout/chevron2"/>
    <dgm:cxn modelId="{2D68BE19-5649-4DD9-8114-2AFED3A51AFD}" type="presParOf" srcId="{DB204067-9E34-4D40-8459-7A47B057F9A0}" destId="{5564F1F4-0882-4F30-8500-B83A7C31AED1}" srcOrd="1" destOrd="0" presId="urn:microsoft.com/office/officeart/2005/8/layout/chevron2"/>
    <dgm:cxn modelId="{F544AB62-32A9-47FC-B06F-0652A8B35DB6}" type="presParOf" srcId="{DB204067-9E34-4D40-8459-7A47B057F9A0}" destId="{98AAB92A-C4F3-41E6-A94F-30DF9CAAB512}" srcOrd="2" destOrd="0" presId="urn:microsoft.com/office/officeart/2005/8/layout/chevron2"/>
    <dgm:cxn modelId="{57BFB877-C132-465D-8DCD-9BAAEEB15BAE}" type="presParOf" srcId="{98AAB92A-C4F3-41E6-A94F-30DF9CAAB512}" destId="{74B98085-4ADE-4B8E-8366-B0355CCC2217}" srcOrd="0" destOrd="0" presId="urn:microsoft.com/office/officeart/2005/8/layout/chevron2"/>
    <dgm:cxn modelId="{338CDC84-3076-4212-BA99-A6B2ACD71496}" type="presParOf" srcId="{98AAB92A-C4F3-41E6-A94F-30DF9CAAB512}" destId="{61DFDAB6-05AF-41DA-A2EB-26B5691706D9}" srcOrd="1" destOrd="0" presId="urn:microsoft.com/office/officeart/2005/8/layout/chevron2"/>
    <dgm:cxn modelId="{1388E4B0-5591-4934-8513-26193AF9B8C9}" type="presParOf" srcId="{DB204067-9E34-4D40-8459-7A47B057F9A0}" destId="{C7FAE41B-2F2E-4E37-87AA-E7AD9C5E26D5}" srcOrd="3" destOrd="0" presId="urn:microsoft.com/office/officeart/2005/8/layout/chevron2"/>
    <dgm:cxn modelId="{7D7E76E9-2D72-4ECF-BCD7-2A6737A64BDF}" type="presParOf" srcId="{DB204067-9E34-4D40-8459-7A47B057F9A0}" destId="{E295DA5F-1D3D-43B6-B000-D81BB53C19C3}" srcOrd="4" destOrd="0" presId="urn:microsoft.com/office/officeart/2005/8/layout/chevron2"/>
    <dgm:cxn modelId="{75C843BE-A6EB-4F4B-B1E2-E67C2AA21FF3}" type="presParOf" srcId="{E295DA5F-1D3D-43B6-B000-D81BB53C19C3}" destId="{63595C8B-C989-40F6-8B06-FFA1D962958F}" srcOrd="0" destOrd="0" presId="urn:microsoft.com/office/officeart/2005/8/layout/chevron2"/>
    <dgm:cxn modelId="{CB4296DA-4096-4D73-A2B5-28FB32BA22F1}" type="presParOf" srcId="{E295DA5F-1D3D-43B6-B000-D81BB53C19C3}" destId="{5082BC10-A618-495E-98EC-DE24DF162E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5F2D8-1AF2-430E-9EF7-13763B5985EB}" type="doc">
      <dgm:prSet loTypeId="urn:microsoft.com/office/officeart/2005/8/layout/pyramid2" loCatId="list" qsTypeId="urn:microsoft.com/office/officeart/2005/8/quickstyle/3d2" qsCatId="3D" csTypeId="urn:microsoft.com/office/officeart/2005/8/colors/colorful5" csCatId="colorful" phldr="1"/>
      <dgm:spPr/>
      <dgm:t>
        <a:bodyPr/>
        <a:lstStyle/>
        <a:p>
          <a:endParaRPr lang="en-US"/>
        </a:p>
      </dgm:t>
    </dgm:pt>
    <dgm:pt modelId="{75A09BEA-C26D-4686-BF86-C7431ACC09D4}">
      <dgm:prSet phldrT="[Text]" custT="1"/>
      <dgm:spPr/>
      <dgm:t>
        <a:bodyPr/>
        <a:lstStyle/>
        <a:p>
          <a:r>
            <a:rPr lang="en-US" sz="1600" b="1" dirty="0">
              <a:latin typeface="+mn-lt"/>
            </a:rPr>
            <a:t>Element 1-</a:t>
          </a:r>
        </a:p>
      </dgm:t>
    </dgm:pt>
    <dgm:pt modelId="{0DD0E0F5-4044-47F7-95B3-D40E1B54D964}" type="parTrans" cxnId="{8A97C349-9DC0-496E-9BDD-C2D075182004}">
      <dgm:prSet/>
      <dgm:spPr/>
      <dgm:t>
        <a:bodyPr/>
        <a:lstStyle/>
        <a:p>
          <a:endParaRPr lang="en-US"/>
        </a:p>
      </dgm:t>
    </dgm:pt>
    <dgm:pt modelId="{71762D66-A9A7-4164-A03D-BFF740B5452F}" type="sibTrans" cxnId="{8A97C349-9DC0-496E-9BDD-C2D075182004}">
      <dgm:prSet/>
      <dgm:spPr/>
      <dgm:t>
        <a:bodyPr/>
        <a:lstStyle/>
        <a:p>
          <a:endParaRPr lang="en-US"/>
        </a:p>
      </dgm:t>
    </dgm:pt>
    <dgm:pt modelId="{3D7C9B32-8C0B-4705-A527-15A54B9A1C68}">
      <dgm:prSet phldrT="[Text]" custT="1"/>
      <dgm:spPr/>
      <dgm:t>
        <a:bodyPr/>
        <a:lstStyle/>
        <a:p>
          <a:r>
            <a:rPr lang="en-US" sz="1400" b="1" dirty="0">
              <a:latin typeface="+mn-lt"/>
            </a:rPr>
            <a:t>Element 2-</a:t>
          </a:r>
        </a:p>
      </dgm:t>
    </dgm:pt>
    <dgm:pt modelId="{CDF317B7-B46F-4964-B7B9-DACEE2FEB126}" type="parTrans" cxnId="{5B737F32-E818-4E37-B1BF-41A742052F57}">
      <dgm:prSet/>
      <dgm:spPr/>
      <dgm:t>
        <a:bodyPr/>
        <a:lstStyle/>
        <a:p>
          <a:endParaRPr lang="en-US"/>
        </a:p>
      </dgm:t>
    </dgm:pt>
    <dgm:pt modelId="{024D6756-7D12-4EC1-B0DC-B4C418AB9A33}" type="sibTrans" cxnId="{5B737F32-E818-4E37-B1BF-41A742052F57}">
      <dgm:prSet/>
      <dgm:spPr/>
      <dgm:t>
        <a:bodyPr/>
        <a:lstStyle/>
        <a:p>
          <a:endParaRPr lang="en-US"/>
        </a:p>
      </dgm:t>
    </dgm:pt>
    <dgm:pt modelId="{E5563EB1-FFB6-4CA7-876A-3C1B2B90341E}">
      <dgm:prSet phldrT="[Text]" custT="1"/>
      <dgm:spPr/>
      <dgm:t>
        <a:bodyPr/>
        <a:lstStyle/>
        <a:p>
          <a:r>
            <a:rPr lang="en-US" sz="1400" b="1" dirty="0">
              <a:latin typeface="+mn-lt"/>
            </a:rPr>
            <a:t>Element 3-</a:t>
          </a:r>
        </a:p>
      </dgm:t>
    </dgm:pt>
    <dgm:pt modelId="{E6FE3832-4A71-4394-96E1-A1D99515559E}" type="parTrans" cxnId="{EFE17A39-4F6A-4DA5-A626-A09FEAE8EC72}">
      <dgm:prSet/>
      <dgm:spPr/>
      <dgm:t>
        <a:bodyPr/>
        <a:lstStyle/>
        <a:p>
          <a:endParaRPr lang="en-US"/>
        </a:p>
      </dgm:t>
    </dgm:pt>
    <dgm:pt modelId="{71D00733-2AA1-4897-B7E9-91958FC421DA}" type="sibTrans" cxnId="{EFE17A39-4F6A-4DA5-A626-A09FEAE8EC72}">
      <dgm:prSet/>
      <dgm:spPr/>
      <dgm:t>
        <a:bodyPr/>
        <a:lstStyle/>
        <a:p>
          <a:endParaRPr lang="en-US"/>
        </a:p>
      </dgm:t>
    </dgm:pt>
    <dgm:pt modelId="{CC7F5F49-51A9-4FCD-B3EC-52F260D62E84}">
      <dgm:prSet phldrT="[Text]" custT="1"/>
      <dgm:spPr/>
      <dgm:t>
        <a:bodyPr/>
        <a:lstStyle/>
        <a:p>
          <a:r>
            <a:rPr lang="en-US" sz="1400" b="1" dirty="0">
              <a:latin typeface="+mn-lt"/>
            </a:rPr>
            <a:t>Care Transition Protocols</a:t>
          </a:r>
        </a:p>
      </dgm:t>
    </dgm:pt>
    <dgm:pt modelId="{7FF97C98-803E-47C1-9F06-E8BD0390BB16}" type="parTrans" cxnId="{9A1D96E6-3741-41E9-B072-302F76AF71B6}">
      <dgm:prSet/>
      <dgm:spPr/>
      <dgm:t>
        <a:bodyPr/>
        <a:lstStyle/>
        <a:p>
          <a:endParaRPr lang="en-US"/>
        </a:p>
      </dgm:t>
    </dgm:pt>
    <dgm:pt modelId="{91B17B77-86E1-410C-A919-A5AC25F791C9}" type="sibTrans" cxnId="{9A1D96E6-3741-41E9-B072-302F76AF71B6}">
      <dgm:prSet/>
      <dgm:spPr/>
      <dgm:t>
        <a:bodyPr/>
        <a:lstStyle/>
        <a:p>
          <a:endParaRPr lang="en-US"/>
        </a:p>
      </dgm:t>
    </dgm:pt>
    <dgm:pt modelId="{6192CBBF-7368-46C3-AD65-EE193D016253}">
      <dgm:prSet phldrT="[Text]" custT="1"/>
      <dgm:spPr/>
      <dgm:t>
        <a:bodyPr/>
        <a:lstStyle/>
        <a:p>
          <a:r>
            <a:rPr lang="en-US" sz="1400" b="1" dirty="0">
              <a:latin typeface="+mn-lt"/>
            </a:rPr>
            <a:t>Description of the SNP Population</a:t>
          </a:r>
        </a:p>
      </dgm:t>
    </dgm:pt>
    <dgm:pt modelId="{CA28AE9D-65CF-4FC9-A095-FA7E5F6AE5F4}" type="parTrans" cxnId="{8E9C5678-A1DD-4C60-81FF-83EB369B25BB}">
      <dgm:prSet/>
      <dgm:spPr/>
      <dgm:t>
        <a:bodyPr/>
        <a:lstStyle/>
        <a:p>
          <a:endParaRPr lang="en-US"/>
        </a:p>
      </dgm:t>
    </dgm:pt>
    <dgm:pt modelId="{BAB90B01-76DA-4826-A4F6-7ECB479EC807}" type="sibTrans" cxnId="{8E9C5678-A1DD-4C60-81FF-83EB369B25BB}">
      <dgm:prSet/>
      <dgm:spPr/>
      <dgm:t>
        <a:bodyPr/>
        <a:lstStyle/>
        <a:p>
          <a:endParaRPr lang="en-US"/>
        </a:p>
      </dgm:t>
    </dgm:pt>
    <dgm:pt modelId="{8AA84FE3-6F12-446C-9CB6-C1706233DCBE}">
      <dgm:prSet phldrT="[Text]" custT="1"/>
      <dgm:spPr/>
      <dgm:t>
        <a:bodyPr/>
        <a:lstStyle/>
        <a:p>
          <a:r>
            <a:rPr lang="en-US" sz="1400" b="1" dirty="0">
              <a:latin typeface="+mn-lt"/>
            </a:rPr>
            <a:t>Care Coordination</a:t>
          </a:r>
        </a:p>
      </dgm:t>
    </dgm:pt>
    <dgm:pt modelId="{4C2D42B9-DC95-466D-A2D0-1DCB3FA6B3C2}" type="parTrans" cxnId="{54AB6A98-85E2-44C0-B903-1D81D1F4C52D}">
      <dgm:prSet/>
      <dgm:spPr/>
      <dgm:t>
        <a:bodyPr/>
        <a:lstStyle/>
        <a:p>
          <a:endParaRPr lang="en-US"/>
        </a:p>
      </dgm:t>
    </dgm:pt>
    <dgm:pt modelId="{CA669A1E-458B-4F97-915B-0A12395E3598}" type="sibTrans" cxnId="{54AB6A98-85E2-44C0-B903-1D81D1F4C52D}">
      <dgm:prSet/>
      <dgm:spPr/>
      <dgm:t>
        <a:bodyPr/>
        <a:lstStyle/>
        <a:p>
          <a:endParaRPr lang="en-US"/>
        </a:p>
      </dgm:t>
    </dgm:pt>
    <dgm:pt modelId="{3D53EB5A-348B-44E9-A7F6-475774B59A0B}">
      <dgm:prSet phldrT="[Text]" custT="1"/>
      <dgm:spPr/>
      <dgm:t>
        <a:bodyPr/>
        <a:lstStyle/>
        <a:p>
          <a:r>
            <a:rPr lang="en-US" sz="1400" b="1" dirty="0">
              <a:latin typeface="+mn-lt"/>
            </a:rPr>
            <a:t>SNP Provider Network</a:t>
          </a:r>
        </a:p>
      </dgm:t>
    </dgm:pt>
    <dgm:pt modelId="{BFE00EB5-08AD-4D25-A511-31FAD89164D0}" type="parTrans" cxnId="{934E60BC-CBF5-48DA-9DA0-4C20E0796E94}">
      <dgm:prSet/>
      <dgm:spPr/>
      <dgm:t>
        <a:bodyPr/>
        <a:lstStyle/>
        <a:p>
          <a:endParaRPr lang="en-US"/>
        </a:p>
      </dgm:t>
    </dgm:pt>
    <dgm:pt modelId="{B03D2BBC-C108-47D4-A881-09FEEE7C99E1}" type="sibTrans" cxnId="{934E60BC-CBF5-48DA-9DA0-4C20E0796E94}">
      <dgm:prSet/>
      <dgm:spPr/>
      <dgm:t>
        <a:bodyPr/>
        <a:lstStyle/>
        <a:p>
          <a:endParaRPr lang="en-US"/>
        </a:p>
      </dgm:t>
    </dgm:pt>
    <dgm:pt modelId="{5436101B-97BA-4985-9963-32EC1CAE01A0}">
      <dgm:prSet phldrT="[Text]" custT="1"/>
      <dgm:spPr/>
      <dgm:t>
        <a:bodyPr/>
        <a:lstStyle/>
        <a:p>
          <a:r>
            <a:rPr lang="en-US" sz="1400" b="1" dirty="0">
              <a:latin typeface="+mn-lt"/>
            </a:rPr>
            <a:t>MOC Quality Measurement and Performance Improvement</a:t>
          </a:r>
        </a:p>
      </dgm:t>
    </dgm:pt>
    <dgm:pt modelId="{6C0CEF92-9C07-45EC-85A3-7EDCCD96089D}" type="parTrans" cxnId="{19956E34-6FC0-4D6E-B0BE-37404C7F8D1D}">
      <dgm:prSet/>
      <dgm:spPr/>
      <dgm:t>
        <a:bodyPr/>
        <a:lstStyle/>
        <a:p>
          <a:endParaRPr lang="en-US"/>
        </a:p>
      </dgm:t>
    </dgm:pt>
    <dgm:pt modelId="{C6442C6A-A573-4200-BD82-769BDB7FC883}" type="sibTrans" cxnId="{19956E34-6FC0-4D6E-B0BE-37404C7F8D1D}">
      <dgm:prSet/>
      <dgm:spPr/>
      <dgm:t>
        <a:bodyPr/>
        <a:lstStyle/>
        <a:p>
          <a:endParaRPr lang="en-US"/>
        </a:p>
      </dgm:t>
    </dgm:pt>
    <dgm:pt modelId="{269D15B0-2A8E-40AF-8652-A0519FDEA25E}">
      <dgm:prSet phldrT="[Text]" custT="1"/>
      <dgm:spPr/>
      <dgm:t>
        <a:bodyPr/>
        <a:lstStyle/>
        <a:p>
          <a:r>
            <a:rPr lang="en-US" sz="1400" b="1" dirty="0">
              <a:latin typeface="+mn-lt"/>
            </a:rPr>
            <a:t>Element 4-</a:t>
          </a:r>
        </a:p>
      </dgm:t>
    </dgm:pt>
    <dgm:pt modelId="{107B3A61-A397-4753-A647-41FBADE901A7}" type="parTrans" cxnId="{CD7FA320-C962-46A5-AB41-D981A33E37AF}">
      <dgm:prSet/>
      <dgm:spPr/>
      <dgm:t>
        <a:bodyPr/>
        <a:lstStyle/>
        <a:p>
          <a:endParaRPr lang="en-US"/>
        </a:p>
      </dgm:t>
    </dgm:pt>
    <dgm:pt modelId="{298B5BDE-2706-4BB4-98FA-A72B82827F43}" type="sibTrans" cxnId="{CD7FA320-C962-46A5-AB41-D981A33E37AF}">
      <dgm:prSet/>
      <dgm:spPr/>
      <dgm:t>
        <a:bodyPr/>
        <a:lstStyle/>
        <a:p>
          <a:endParaRPr lang="en-US"/>
        </a:p>
      </dgm:t>
    </dgm:pt>
    <dgm:pt modelId="{DF14FFD4-B87D-4198-AFB9-0AC68D24F132}" type="pres">
      <dgm:prSet presAssocID="{9B75F2D8-1AF2-430E-9EF7-13763B5985EB}" presName="compositeShape" presStyleCnt="0">
        <dgm:presLayoutVars>
          <dgm:dir/>
          <dgm:resizeHandles/>
        </dgm:presLayoutVars>
      </dgm:prSet>
      <dgm:spPr/>
    </dgm:pt>
    <dgm:pt modelId="{819997DA-42E6-40B2-8DF5-F9F6AC4A6AC0}" type="pres">
      <dgm:prSet presAssocID="{9B75F2D8-1AF2-430E-9EF7-13763B5985EB}" presName="pyramid" presStyleLbl="node1" presStyleIdx="0" presStyleCnt="1"/>
      <dgm:spPr/>
    </dgm:pt>
    <dgm:pt modelId="{DC32C651-1A8E-4185-B7CC-85B3AAC1D9C4}" type="pres">
      <dgm:prSet presAssocID="{9B75F2D8-1AF2-430E-9EF7-13763B5985EB}" presName="theList" presStyleCnt="0"/>
      <dgm:spPr/>
    </dgm:pt>
    <dgm:pt modelId="{9ECE7762-407E-41BC-8CEC-DD098B439E2A}" type="pres">
      <dgm:prSet presAssocID="{75A09BEA-C26D-4686-BF86-C7431ACC09D4}" presName="aNode" presStyleLbl="fgAcc1" presStyleIdx="0" presStyleCnt="4" custScaleX="104903" custLinFactNeighborX="-3" custLinFactNeighborY="-42205">
        <dgm:presLayoutVars>
          <dgm:bulletEnabled val="1"/>
        </dgm:presLayoutVars>
      </dgm:prSet>
      <dgm:spPr/>
    </dgm:pt>
    <dgm:pt modelId="{6C520543-F766-4113-A0A3-CB451765046D}" type="pres">
      <dgm:prSet presAssocID="{75A09BEA-C26D-4686-BF86-C7431ACC09D4}" presName="aSpace" presStyleCnt="0"/>
      <dgm:spPr/>
    </dgm:pt>
    <dgm:pt modelId="{AC770A1D-E04D-49AA-B95B-91FF30F08578}" type="pres">
      <dgm:prSet presAssocID="{3D7C9B32-8C0B-4705-A527-15A54B9A1C68}" presName="aNode" presStyleLbl="fgAcc1" presStyleIdx="1" presStyleCnt="4" custScaleY="113137">
        <dgm:presLayoutVars>
          <dgm:bulletEnabled val="1"/>
        </dgm:presLayoutVars>
      </dgm:prSet>
      <dgm:spPr/>
    </dgm:pt>
    <dgm:pt modelId="{C121DE51-7B88-4D8E-97F6-0FB2556276AD}" type="pres">
      <dgm:prSet presAssocID="{3D7C9B32-8C0B-4705-A527-15A54B9A1C68}" presName="aSpace" presStyleCnt="0"/>
      <dgm:spPr/>
    </dgm:pt>
    <dgm:pt modelId="{1C8EB707-E0E2-4D4E-A5E9-D620FC84CFAC}" type="pres">
      <dgm:prSet presAssocID="{E5563EB1-FFB6-4CA7-876A-3C1B2B90341E}" presName="aNode" presStyleLbl="fgAcc1" presStyleIdx="2" presStyleCnt="4">
        <dgm:presLayoutVars>
          <dgm:bulletEnabled val="1"/>
        </dgm:presLayoutVars>
      </dgm:prSet>
      <dgm:spPr/>
    </dgm:pt>
    <dgm:pt modelId="{E48561A5-AFEA-41B6-898C-963277B8AEEF}" type="pres">
      <dgm:prSet presAssocID="{E5563EB1-FFB6-4CA7-876A-3C1B2B90341E}" presName="aSpace" presStyleCnt="0"/>
      <dgm:spPr/>
    </dgm:pt>
    <dgm:pt modelId="{4F2439FE-2832-4ADA-A531-7919D7A6455D}" type="pres">
      <dgm:prSet presAssocID="{269D15B0-2A8E-40AF-8652-A0519FDEA25E}" presName="aNode" presStyleLbl="fgAcc1" presStyleIdx="3" presStyleCnt="4" custScaleY="117119">
        <dgm:presLayoutVars>
          <dgm:bulletEnabled val="1"/>
        </dgm:presLayoutVars>
      </dgm:prSet>
      <dgm:spPr/>
    </dgm:pt>
    <dgm:pt modelId="{AEADF25C-B094-4F9C-AD3C-49F329A91B34}" type="pres">
      <dgm:prSet presAssocID="{269D15B0-2A8E-40AF-8652-A0519FDEA25E}" presName="aSpace" presStyleCnt="0"/>
      <dgm:spPr/>
    </dgm:pt>
  </dgm:ptLst>
  <dgm:cxnLst>
    <dgm:cxn modelId="{7D93BA19-5CCC-4FAD-9A14-F893CE3F0CCB}" type="presOf" srcId="{E5563EB1-FFB6-4CA7-876A-3C1B2B90341E}" destId="{1C8EB707-E0E2-4D4E-A5E9-D620FC84CFAC}" srcOrd="0" destOrd="0" presId="urn:microsoft.com/office/officeart/2005/8/layout/pyramid2"/>
    <dgm:cxn modelId="{CD7FA320-C962-46A5-AB41-D981A33E37AF}" srcId="{9B75F2D8-1AF2-430E-9EF7-13763B5985EB}" destId="{269D15B0-2A8E-40AF-8652-A0519FDEA25E}" srcOrd="3" destOrd="0" parTransId="{107B3A61-A397-4753-A647-41FBADE901A7}" sibTransId="{298B5BDE-2706-4BB4-98FA-A72B82827F43}"/>
    <dgm:cxn modelId="{62432F32-5317-44CF-B96A-6A5899F6C7C6}" type="presOf" srcId="{8AA84FE3-6F12-446C-9CB6-C1706233DCBE}" destId="{AC770A1D-E04D-49AA-B95B-91FF30F08578}" srcOrd="0" destOrd="1" presId="urn:microsoft.com/office/officeart/2005/8/layout/pyramid2"/>
    <dgm:cxn modelId="{5B737F32-E818-4E37-B1BF-41A742052F57}" srcId="{9B75F2D8-1AF2-430E-9EF7-13763B5985EB}" destId="{3D7C9B32-8C0B-4705-A527-15A54B9A1C68}" srcOrd="1" destOrd="0" parTransId="{CDF317B7-B46F-4964-B7B9-DACEE2FEB126}" sibTransId="{024D6756-7D12-4EC1-B0DC-B4C418AB9A33}"/>
    <dgm:cxn modelId="{19956E34-6FC0-4D6E-B0BE-37404C7F8D1D}" srcId="{269D15B0-2A8E-40AF-8652-A0519FDEA25E}" destId="{5436101B-97BA-4985-9963-32EC1CAE01A0}" srcOrd="0" destOrd="0" parTransId="{6C0CEF92-9C07-45EC-85A3-7EDCCD96089D}" sibTransId="{C6442C6A-A573-4200-BD82-769BDB7FC883}"/>
    <dgm:cxn modelId="{EFE17A39-4F6A-4DA5-A626-A09FEAE8EC72}" srcId="{9B75F2D8-1AF2-430E-9EF7-13763B5985EB}" destId="{E5563EB1-FFB6-4CA7-876A-3C1B2B90341E}" srcOrd="2" destOrd="0" parTransId="{E6FE3832-4A71-4394-96E1-A1D99515559E}" sibTransId="{71D00733-2AA1-4897-B7E9-91958FC421DA}"/>
    <dgm:cxn modelId="{AF732746-15C5-4075-ABEE-E6F4E6C634AB}" type="presOf" srcId="{269D15B0-2A8E-40AF-8652-A0519FDEA25E}" destId="{4F2439FE-2832-4ADA-A531-7919D7A6455D}" srcOrd="0" destOrd="0" presId="urn:microsoft.com/office/officeart/2005/8/layout/pyramid2"/>
    <dgm:cxn modelId="{8A97C349-9DC0-496E-9BDD-C2D075182004}" srcId="{9B75F2D8-1AF2-430E-9EF7-13763B5985EB}" destId="{75A09BEA-C26D-4686-BF86-C7431ACC09D4}" srcOrd="0" destOrd="0" parTransId="{0DD0E0F5-4044-47F7-95B3-D40E1B54D964}" sibTransId="{71762D66-A9A7-4164-A03D-BFF740B5452F}"/>
    <dgm:cxn modelId="{35480655-A399-405F-8EEA-2D7278AC1EF2}" type="presOf" srcId="{6192CBBF-7368-46C3-AD65-EE193D016253}" destId="{9ECE7762-407E-41BC-8CEC-DD098B439E2A}" srcOrd="0" destOrd="1" presId="urn:microsoft.com/office/officeart/2005/8/layout/pyramid2"/>
    <dgm:cxn modelId="{8E9C5678-A1DD-4C60-81FF-83EB369B25BB}" srcId="{75A09BEA-C26D-4686-BF86-C7431ACC09D4}" destId="{6192CBBF-7368-46C3-AD65-EE193D016253}" srcOrd="0" destOrd="0" parTransId="{CA28AE9D-65CF-4FC9-A095-FA7E5F6AE5F4}" sibTransId="{BAB90B01-76DA-4826-A4F6-7ECB479EC807}"/>
    <dgm:cxn modelId="{54AB6A98-85E2-44C0-B903-1D81D1F4C52D}" srcId="{3D7C9B32-8C0B-4705-A527-15A54B9A1C68}" destId="{8AA84FE3-6F12-446C-9CB6-C1706233DCBE}" srcOrd="0" destOrd="0" parTransId="{4C2D42B9-DC95-466D-A2D0-1DCB3FA6B3C2}" sibTransId="{CA669A1E-458B-4F97-915B-0A12395E3598}"/>
    <dgm:cxn modelId="{5AB21FA8-69BD-4318-8DE4-75D3E59700BF}" type="presOf" srcId="{CC7F5F49-51A9-4FCD-B3EC-52F260D62E84}" destId="{AC770A1D-E04D-49AA-B95B-91FF30F08578}" srcOrd="0" destOrd="2" presId="urn:microsoft.com/office/officeart/2005/8/layout/pyramid2"/>
    <dgm:cxn modelId="{43E285B1-57A0-4C73-89BF-C6984AA22A36}" type="presOf" srcId="{5436101B-97BA-4985-9963-32EC1CAE01A0}" destId="{4F2439FE-2832-4ADA-A531-7919D7A6455D}" srcOrd="0" destOrd="1" presId="urn:microsoft.com/office/officeart/2005/8/layout/pyramid2"/>
    <dgm:cxn modelId="{28777BB6-A7BF-43AB-B3D0-8C666984D04F}" type="presOf" srcId="{3D53EB5A-348B-44E9-A7F6-475774B59A0B}" destId="{1C8EB707-E0E2-4D4E-A5E9-D620FC84CFAC}" srcOrd="0" destOrd="1" presId="urn:microsoft.com/office/officeart/2005/8/layout/pyramid2"/>
    <dgm:cxn modelId="{934E60BC-CBF5-48DA-9DA0-4C20E0796E94}" srcId="{E5563EB1-FFB6-4CA7-876A-3C1B2B90341E}" destId="{3D53EB5A-348B-44E9-A7F6-475774B59A0B}" srcOrd="0" destOrd="0" parTransId="{BFE00EB5-08AD-4D25-A511-31FAD89164D0}" sibTransId="{B03D2BBC-C108-47D4-A881-09FEEE7C99E1}"/>
    <dgm:cxn modelId="{7A86BECA-8A59-4EA5-9508-639139932137}" type="presOf" srcId="{3D7C9B32-8C0B-4705-A527-15A54B9A1C68}" destId="{AC770A1D-E04D-49AA-B95B-91FF30F08578}" srcOrd="0" destOrd="0" presId="urn:microsoft.com/office/officeart/2005/8/layout/pyramid2"/>
    <dgm:cxn modelId="{9A1D96E6-3741-41E9-B072-302F76AF71B6}" srcId="{3D7C9B32-8C0B-4705-A527-15A54B9A1C68}" destId="{CC7F5F49-51A9-4FCD-B3EC-52F260D62E84}" srcOrd="1" destOrd="0" parTransId="{7FF97C98-803E-47C1-9F06-E8BD0390BB16}" sibTransId="{91B17B77-86E1-410C-A919-A5AC25F791C9}"/>
    <dgm:cxn modelId="{D17EFBF7-7DC2-46C6-A80D-5800B232A03E}" type="presOf" srcId="{75A09BEA-C26D-4686-BF86-C7431ACC09D4}" destId="{9ECE7762-407E-41BC-8CEC-DD098B439E2A}" srcOrd="0" destOrd="0" presId="urn:microsoft.com/office/officeart/2005/8/layout/pyramid2"/>
    <dgm:cxn modelId="{B89316FF-1D15-40C7-910C-8D11A3BC15CD}" type="presOf" srcId="{9B75F2D8-1AF2-430E-9EF7-13763B5985EB}" destId="{DF14FFD4-B87D-4198-AFB9-0AC68D24F132}" srcOrd="0" destOrd="0" presId="urn:microsoft.com/office/officeart/2005/8/layout/pyramid2"/>
    <dgm:cxn modelId="{305D54AD-DD07-4EFA-A004-3870BDDE6CC1}" type="presParOf" srcId="{DF14FFD4-B87D-4198-AFB9-0AC68D24F132}" destId="{819997DA-42E6-40B2-8DF5-F9F6AC4A6AC0}" srcOrd="0" destOrd="0" presId="urn:microsoft.com/office/officeart/2005/8/layout/pyramid2"/>
    <dgm:cxn modelId="{3B222011-B874-43A7-A521-8EDA8145B69A}" type="presParOf" srcId="{DF14FFD4-B87D-4198-AFB9-0AC68D24F132}" destId="{DC32C651-1A8E-4185-B7CC-85B3AAC1D9C4}" srcOrd="1" destOrd="0" presId="urn:microsoft.com/office/officeart/2005/8/layout/pyramid2"/>
    <dgm:cxn modelId="{D29DED8A-66F4-4487-8288-6664C478ABA8}" type="presParOf" srcId="{DC32C651-1A8E-4185-B7CC-85B3AAC1D9C4}" destId="{9ECE7762-407E-41BC-8CEC-DD098B439E2A}" srcOrd="0" destOrd="0" presId="urn:microsoft.com/office/officeart/2005/8/layout/pyramid2"/>
    <dgm:cxn modelId="{A7871CE0-7B33-4A39-8F6D-162F0C6D523A}" type="presParOf" srcId="{DC32C651-1A8E-4185-B7CC-85B3AAC1D9C4}" destId="{6C520543-F766-4113-A0A3-CB451765046D}" srcOrd="1" destOrd="0" presId="urn:microsoft.com/office/officeart/2005/8/layout/pyramid2"/>
    <dgm:cxn modelId="{EB39E229-DC77-4A8C-BCFB-C9ABDD2513A2}" type="presParOf" srcId="{DC32C651-1A8E-4185-B7CC-85B3AAC1D9C4}" destId="{AC770A1D-E04D-49AA-B95B-91FF30F08578}" srcOrd="2" destOrd="0" presId="urn:microsoft.com/office/officeart/2005/8/layout/pyramid2"/>
    <dgm:cxn modelId="{C5A4430D-3EEA-4D4A-B8C2-739CD1C497EC}" type="presParOf" srcId="{DC32C651-1A8E-4185-B7CC-85B3AAC1D9C4}" destId="{C121DE51-7B88-4D8E-97F6-0FB2556276AD}" srcOrd="3" destOrd="0" presId="urn:microsoft.com/office/officeart/2005/8/layout/pyramid2"/>
    <dgm:cxn modelId="{4EA9BF2B-0FC4-4403-9380-5EC796788204}" type="presParOf" srcId="{DC32C651-1A8E-4185-B7CC-85B3AAC1D9C4}" destId="{1C8EB707-E0E2-4D4E-A5E9-D620FC84CFAC}" srcOrd="4" destOrd="0" presId="urn:microsoft.com/office/officeart/2005/8/layout/pyramid2"/>
    <dgm:cxn modelId="{9DA6EA04-A607-4593-9D64-F6BCE185A6D8}" type="presParOf" srcId="{DC32C651-1A8E-4185-B7CC-85B3AAC1D9C4}" destId="{E48561A5-AFEA-41B6-898C-963277B8AEEF}" srcOrd="5" destOrd="0" presId="urn:microsoft.com/office/officeart/2005/8/layout/pyramid2"/>
    <dgm:cxn modelId="{3E53C0DE-3FAC-43AF-827E-5BC821D697A1}" type="presParOf" srcId="{DC32C651-1A8E-4185-B7CC-85B3AAC1D9C4}" destId="{4F2439FE-2832-4ADA-A531-7919D7A6455D}" srcOrd="6" destOrd="0" presId="urn:microsoft.com/office/officeart/2005/8/layout/pyramid2"/>
    <dgm:cxn modelId="{7DDF746E-2527-47FB-BD92-1CF6AB6CC705}" type="presParOf" srcId="{DC32C651-1A8E-4185-B7CC-85B3AAC1D9C4}" destId="{AEADF25C-B094-4F9C-AD3C-49F329A91B34}"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A9CEF5A-7951-42ED-BE58-3AAA77C2E08A}" type="doc">
      <dgm:prSet loTypeId="urn:microsoft.com/office/officeart/2011/layout/TabList" loCatId="list" qsTypeId="urn:microsoft.com/office/officeart/2005/8/quickstyle/3d4" qsCatId="3D" csTypeId="urn:microsoft.com/office/officeart/2005/8/colors/colorful3" csCatId="colorful" phldr="1"/>
      <dgm:spPr/>
      <dgm:t>
        <a:bodyPr/>
        <a:lstStyle/>
        <a:p>
          <a:endParaRPr lang="en-US"/>
        </a:p>
      </dgm:t>
    </dgm:pt>
    <dgm:pt modelId="{C13574C6-DE70-4854-8597-88586B4C2BDF}" type="pres">
      <dgm:prSet presAssocID="{3A9CEF5A-7951-42ED-BE58-3AAA77C2E08A}" presName="Name0" presStyleCnt="0">
        <dgm:presLayoutVars>
          <dgm:chMax/>
          <dgm:chPref val="3"/>
          <dgm:dir/>
          <dgm:animOne val="branch"/>
          <dgm:animLvl val="lvl"/>
        </dgm:presLayoutVars>
      </dgm:prSet>
      <dgm:spPr/>
    </dgm:pt>
  </dgm:ptLst>
  <dgm:cxnLst>
    <dgm:cxn modelId="{7F9ACD27-4FE8-4314-8849-89B0AF72CBB3}" type="presOf" srcId="{3A9CEF5A-7951-42ED-BE58-3AAA77C2E08A}" destId="{C13574C6-DE70-4854-8597-88586B4C2BDF}" srcOrd="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92E6A3-8357-4E95-BF47-048929595FE5}" type="doc">
      <dgm:prSet loTypeId="urn:microsoft.com/office/officeart/2005/8/layout/arrow5" loCatId="process" qsTypeId="urn:microsoft.com/office/officeart/2005/8/quickstyle/3d1" qsCatId="3D" csTypeId="urn:microsoft.com/office/officeart/2005/8/colors/colorful3" csCatId="colorful" phldr="1"/>
      <dgm:spPr/>
      <dgm:t>
        <a:bodyPr/>
        <a:lstStyle/>
        <a:p>
          <a:endParaRPr lang="en-US"/>
        </a:p>
      </dgm:t>
    </dgm:pt>
    <dgm:pt modelId="{D8E2A245-96B7-486B-9780-D73820B7F1FD}">
      <dgm:prSet phldrT="[Text]" custT="1"/>
      <dgm:spPr/>
      <dgm:t>
        <a:bodyPr/>
        <a:lstStyle/>
        <a:p>
          <a:r>
            <a:rPr lang="en-US" sz="1400" dirty="0">
              <a:latin typeface="+mn-lt"/>
            </a:rPr>
            <a:t>Jumpstart Visit</a:t>
          </a:r>
        </a:p>
      </dgm:t>
    </dgm:pt>
    <dgm:pt modelId="{D64B0CA5-5F02-48E5-9E8A-49655D2095D2}" type="parTrans" cxnId="{54FC2444-0C86-4F53-8181-1E5B52F1DA6A}">
      <dgm:prSet/>
      <dgm:spPr/>
      <dgm:t>
        <a:bodyPr/>
        <a:lstStyle/>
        <a:p>
          <a:endParaRPr lang="en-US"/>
        </a:p>
      </dgm:t>
    </dgm:pt>
    <dgm:pt modelId="{D929488D-B3C9-4BD2-8F18-1AE2C6FE9749}" type="sibTrans" cxnId="{54FC2444-0C86-4F53-8181-1E5B52F1DA6A}">
      <dgm:prSet/>
      <dgm:spPr/>
      <dgm:t>
        <a:bodyPr/>
        <a:lstStyle/>
        <a:p>
          <a:endParaRPr lang="en-US"/>
        </a:p>
      </dgm:t>
    </dgm:pt>
    <dgm:pt modelId="{A7B25C11-9526-4696-8F9F-ECC762ACC75C}">
      <dgm:prSet phldrT="[Text]" custT="1"/>
      <dgm:spPr/>
      <dgm:t>
        <a:bodyPr/>
        <a:lstStyle/>
        <a:p>
          <a:r>
            <a:rPr lang="en-US" sz="1400" dirty="0">
              <a:latin typeface="+mn-lt"/>
            </a:rPr>
            <a:t>Comprehensive Assessment</a:t>
          </a:r>
        </a:p>
      </dgm:t>
    </dgm:pt>
    <dgm:pt modelId="{F019D199-D907-410B-BDF8-6388F4B0ABCC}" type="parTrans" cxnId="{B6F402DF-3626-4606-A5F0-27B27F2700CA}">
      <dgm:prSet/>
      <dgm:spPr/>
      <dgm:t>
        <a:bodyPr/>
        <a:lstStyle/>
        <a:p>
          <a:endParaRPr lang="en-US"/>
        </a:p>
      </dgm:t>
    </dgm:pt>
    <dgm:pt modelId="{56643598-1D4E-4FDA-9C14-E6372C4A827B}" type="sibTrans" cxnId="{B6F402DF-3626-4606-A5F0-27B27F2700CA}">
      <dgm:prSet/>
      <dgm:spPr/>
      <dgm:t>
        <a:bodyPr/>
        <a:lstStyle/>
        <a:p>
          <a:endParaRPr lang="en-US"/>
        </a:p>
      </dgm:t>
    </dgm:pt>
    <dgm:pt modelId="{63EF178C-1899-4C2E-8D06-DC52821379B4}">
      <dgm:prSet phldrT="[Text]" custT="1"/>
      <dgm:spPr/>
      <dgm:t>
        <a:bodyPr/>
        <a:lstStyle/>
        <a:p>
          <a:r>
            <a:rPr lang="en-US" sz="1400" dirty="0">
              <a:latin typeface="+mn-lt"/>
            </a:rPr>
            <a:t>Telephonic HRA</a:t>
          </a:r>
        </a:p>
      </dgm:t>
    </dgm:pt>
    <dgm:pt modelId="{B3867A94-09B3-4284-86B4-932AC4CF7B66}" type="parTrans" cxnId="{1432C675-0D58-4AC1-86CE-1578A95B85E3}">
      <dgm:prSet/>
      <dgm:spPr/>
      <dgm:t>
        <a:bodyPr/>
        <a:lstStyle/>
        <a:p>
          <a:endParaRPr lang="en-US"/>
        </a:p>
      </dgm:t>
    </dgm:pt>
    <dgm:pt modelId="{FA2D875B-B3E7-4CDD-8ACD-B3B85C3AC995}" type="sibTrans" cxnId="{1432C675-0D58-4AC1-86CE-1578A95B85E3}">
      <dgm:prSet/>
      <dgm:spPr/>
      <dgm:t>
        <a:bodyPr/>
        <a:lstStyle/>
        <a:p>
          <a:endParaRPr lang="en-US"/>
        </a:p>
      </dgm:t>
    </dgm:pt>
    <dgm:pt modelId="{2C963335-3C6C-436E-8082-051E52E75410}">
      <dgm:prSet phldrT="[Text]" custT="1"/>
      <dgm:spPr/>
      <dgm:t>
        <a:bodyPr/>
        <a:lstStyle/>
        <a:p>
          <a:r>
            <a:rPr lang="en-US" sz="1400" dirty="0">
              <a:latin typeface="+mn-lt"/>
            </a:rPr>
            <a:t>Paper HRA</a:t>
          </a:r>
        </a:p>
      </dgm:t>
    </dgm:pt>
    <dgm:pt modelId="{549C1098-17B3-425A-9F1C-7D312E80C308}" type="parTrans" cxnId="{ACA580F9-12D0-4432-B968-57B71B6687CB}">
      <dgm:prSet/>
      <dgm:spPr/>
      <dgm:t>
        <a:bodyPr/>
        <a:lstStyle/>
        <a:p>
          <a:endParaRPr lang="en-US"/>
        </a:p>
      </dgm:t>
    </dgm:pt>
    <dgm:pt modelId="{D6201F7B-7FBD-4039-ACD8-E7800050F886}" type="sibTrans" cxnId="{ACA580F9-12D0-4432-B968-57B71B6687CB}">
      <dgm:prSet/>
      <dgm:spPr/>
      <dgm:t>
        <a:bodyPr/>
        <a:lstStyle/>
        <a:p>
          <a:endParaRPr lang="en-US"/>
        </a:p>
      </dgm:t>
    </dgm:pt>
    <dgm:pt modelId="{003BF573-399D-46D1-9243-F4AC5BBB1344}" type="pres">
      <dgm:prSet presAssocID="{CB92E6A3-8357-4E95-BF47-048929595FE5}" presName="diagram" presStyleCnt="0">
        <dgm:presLayoutVars>
          <dgm:dir/>
          <dgm:resizeHandles val="exact"/>
        </dgm:presLayoutVars>
      </dgm:prSet>
      <dgm:spPr/>
    </dgm:pt>
    <dgm:pt modelId="{D4518CCC-EACB-4093-B99D-47FDC5915419}" type="pres">
      <dgm:prSet presAssocID="{D8E2A245-96B7-486B-9780-D73820B7F1FD}" presName="arrow" presStyleLbl="node1" presStyleIdx="0" presStyleCnt="4" custScaleX="107889" custRadScaleRad="97445" custRadScaleInc="940">
        <dgm:presLayoutVars>
          <dgm:bulletEnabled val="1"/>
        </dgm:presLayoutVars>
      </dgm:prSet>
      <dgm:spPr/>
    </dgm:pt>
    <dgm:pt modelId="{0F1FC3DC-E3D4-4EDA-B158-C5F389219783}" type="pres">
      <dgm:prSet presAssocID="{A7B25C11-9526-4696-8F9F-ECC762ACC75C}" presName="arrow" presStyleLbl="node1" presStyleIdx="1" presStyleCnt="4" custRadScaleRad="126298" custRadScaleInc="2057">
        <dgm:presLayoutVars>
          <dgm:bulletEnabled val="1"/>
        </dgm:presLayoutVars>
      </dgm:prSet>
      <dgm:spPr/>
    </dgm:pt>
    <dgm:pt modelId="{E7498CFF-0AFE-4F99-BBBD-A054AF6BCC5A}" type="pres">
      <dgm:prSet presAssocID="{63EF178C-1899-4C2E-8D06-DC52821379B4}" presName="arrow" presStyleLbl="node1" presStyleIdx="2" presStyleCnt="4" custRadScaleRad="113620">
        <dgm:presLayoutVars>
          <dgm:bulletEnabled val="1"/>
        </dgm:presLayoutVars>
      </dgm:prSet>
      <dgm:spPr/>
    </dgm:pt>
    <dgm:pt modelId="{7F035017-A2B4-44E7-85FF-FDD72F0AEED9}" type="pres">
      <dgm:prSet presAssocID="{2C963335-3C6C-436E-8082-051E52E75410}" presName="arrow" presStyleLbl="node1" presStyleIdx="3" presStyleCnt="4" custRadScaleRad="126269" custRadScaleInc="-1539">
        <dgm:presLayoutVars>
          <dgm:bulletEnabled val="1"/>
        </dgm:presLayoutVars>
      </dgm:prSet>
      <dgm:spPr/>
    </dgm:pt>
  </dgm:ptLst>
  <dgm:cxnLst>
    <dgm:cxn modelId="{D200B016-2469-4CDE-9DBE-FED992BBE05F}" type="presOf" srcId="{D8E2A245-96B7-486B-9780-D73820B7F1FD}" destId="{D4518CCC-EACB-4093-B99D-47FDC5915419}" srcOrd="0" destOrd="0" presId="urn:microsoft.com/office/officeart/2005/8/layout/arrow5"/>
    <dgm:cxn modelId="{54FC2444-0C86-4F53-8181-1E5B52F1DA6A}" srcId="{CB92E6A3-8357-4E95-BF47-048929595FE5}" destId="{D8E2A245-96B7-486B-9780-D73820B7F1FD}" srcOrd="0" destOrd="0" parTransId="{D64B0CA5-5F02-48E5-9E8A-49655D2095D2}" sibTransId="{D929488D-B3C9-4BD2-8F18-1AE2C6FE9749}"/>
    <dgm:cxn modelId="{AEB8EB68-20A6-4C4A-A722-AE789ACFCB4E}" type="presOf" srcId="{CB92E6A3-8357-4E95-BF47-048929595FE5}" destId="{003BF573-399D-46D1-9243-F4AC5BBB1344}" srcOrd="0" destOrd="0" presId="urn:microsoft.com/office/officeart/2005/8/layout/arrow5"/>
    <dgm:cxn modelId="{1432C675-0D58-4AC1-86CE-1578A95B85E3}" srcId="{CB92E6A3-8357-4E95-BF47-048929595FE5}" destId="{63EF178C-1899-4C2E-8D06-DC52821379B4}" srcOrd="2" destOrd="0" parTransId="{B3867A94-09B3-4284-86B4-932AC4CF7B66}" sibTransId="{FA2D875B-B3E7-4CDD-8ACD-B3B85C3AC995}"/>
    <dgm:cxn modelId="{E488E2AF-864A-4DEF-AC2C-7A8D799FC9B6}" type="presOf" srcId="{A7B25C11-9526-4696-8F9F-ECC762ACC75C}" destId="{0F1FC3DC-E3D4-4EDA-B158-C5F389219783}" srcOrd="0" destOrd="0" presId="urn:microsoft.com/office/officeart/2005/8/layout/arrow5"/>
    <dgm:cxn modelId="{B6F402DF-3626-4606-A5F0-27B27F2700CA}" srcId="{CB92E6A3-8357-4E95-BF47-048929595FE5}" destId="{A7B25C11-9526-4696-8F9F-ECC762ACC75C}" srcOrd="1" destOrd="0" parTransId="{F019D199-D907-410B-BDF8-6388F4B0ABCC}" sibTransId="{56643598-1D4E-4FDA-9C14-E6372C4A827B}"/>
    <dgm:cxn modelId="{64C29BE3-9A01-4500-BD20-A986DDF34817}" type="presOf" srcId="{2C963335-3C6C-436E-8082-051E52E75410}" destId="{7F035017-A2B4-44E7-85FF-FDD72F0AEED9}" srcOrd="0" destOrd="0" presId="urn:microsoft.com/office/officeart/2005/8/layout/arrow5"/>
    <dgm:cxn modelId="{511B75F9-843C-4146-B38F-02F195A8935A}" type="presOf" srcId="{63EF178C-1899-4C2E-8D06-DC52821379B4}" destId="{E7498CFF-0AFE-4F99-BBBD-A054AF6BCC5A}" srcOrd="0" destOrd="0" presId="urn:microsoft.com/office/officeart/2005/8/layout/arrow5"/>
    <dgm:cxn modelId="{ACA580F9-12D0-4432-B968-57B71B6687CB}" srcId="{CB92E6A3-8357-4E95-BF47-048929595FE5}" destId="{2C963335-3C6C-436E-8082-051E52E75410}" srcOrd="3" destOrd="0" parTransId="{549C1098-17B3-425A-9F1C-7D312E80C308}" sibTransId="{D6201F7B-7FBD-4039-ACD8-E7800050F886}"/>
    <dgm:cxn modelId="{0B89F430-913E-4067-A94E-BCFC96FABDD9}" type="presParOf" srcId="{003BF573-399D-46D1-9243-F4AC5BBB1344}" destId="{D4518CCC-EACB-4093-B99D-47FDC5915419}" srcOrd="0" destOrd="0" presId="urn:microsoft.com/office/officeart/2005/8/layout/arrow5"/>
    <dgm:cxn modelId="{DF9C87EC-2C81-4B9D-87A3-265B19D8FBF7}" type="presParOf" srcId="{003BF573-399D-46D1-9243-F4AC5BBB1344}" destId="{0F1FC3DC-E3D4-4EDA-B158-C5F389219783}" srcOrd="1" destOrd="0" presId="urn:microsoft.com/office/officeart/2005/8/layout/arrow5"/>
    <dgm:cxn modelId="{A10391F5-69DD-4059-A0C4-977782751C96}" type="presParOf" srcId="{003BF573-399D-46D1-9243-F4AC5BBB1344}" destId="{E7498CFF-0AFE-4F99-BBBD-A054AF6BCC5A}" srcOrd="2" destOrd="0" presId="urn:microsoft.com/office/officeart/2005/8/layout/arrow5"/>
    <dgm:cxn modelId="{4117047F-DD46-4F59-BCA8-1F1B2DCC1B5A}" type="presParOf" srcId="{003BF573-399D-46D1-9243-F4AC5BBB1344}" destId="{7F035017-A2B4-44E7-85FF-FDD72F0AEED9}"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00135C-2B3A-45B4-BA28-3498614411A2}" type="doc">
      <dgm:prSet loTypeId="urn:microsoft.com/office/officeart/2008/layout/VerticalCircleList" loCatId="list" qsTypeId="urn:microsoft.com/office/officeart/2005/8/quickstyle/3d2" qsCatId="3D" csTypeId="urn:microsoft.com/office/officeart/2005/8/colors/colorful3" csCatId="colorful" phldr="1"/>
      <dgm:spPr/>
      <dgm:t>
        <a:bodyPr/>
        <a:lstStyle/>
        <a:p>
          <a:endParaRPr lang="en-US"/>
        </a:p>
      </dgm:t>
    </dgm:pt>
    <dgm:pt modelId="{7B6F909B-5A3F-4F2F-9B1D-CF51B80A054E}">
      <dgm:prSet custT="1"/>
      <dgm:spPr/>
      <dgm:t>
        <a:bodyPr/>
        <a:lstStyle/>
        <a:p>
          <a:r>
            <a:rPr lang="en-US" sz="2000" dirty="0">
              <a:latin typeface="+mn-lt"/>
            </a:rPr>
            <a:t>A Care Plan is a vehicle used to facilitate the nursing process</a:t>
          </a:r>
        </a:p>
      </dgm:t>
    </dgm:pt>
    <dgm:pt modelId="{E0AE5AB4-3F92-4614-9853-117DC4DB8C39}" type="parTrans" cxnId="{E4DA3EA9-2151-46DB-9D31-75D9C5C8488D}">
      <dgm:prSet/>
      <dgm:spPr/>
      <dgm:t>
        <a:bodyPr/>
        <a:lstStyle/>
        <a:p>
          <a:endParaRPr lang="en-US">
            <a:solidFill>
              <a:srgbClr val="6D6E71"/>
            </a:solidFill>
          </a:endParaRPr>
        </a:p>
      </dgm:t>
    </dgm:pt>
    <dgm:pt modelId="{BF99E08C-5D29-4A1C-8E5F-B20D0A81CE8E}" type="sibTrans" cxnId="{E4DA3EA9-2151-46DB-9D31-75D9C5C8488D}">
      <dgm:prSet/>
      <dgm:spPr/>
      <dgm:t>
        <a:bodyPr/>
        <a:lstStyle/>
        <a:p>
          <a:endParaRPr lang="en-US">
            <a:solidFill>
              <a:srgbClr val="6D6E71"/>
            </a:solidFill>
          </a:endParaRPr>
        </a:p>
      </dgm:t>
    </dgm:pt>
    <dgm:pt modelId="{46601508-726D-440A-92B6-7ECD2BD82D2F}">
      <dgm:prSet custT="1"/>
      <dgm:spPr/>
      <dgm:t>
        <a:bodyPr/>
        <a:lstStyle/>
        <a:p>
          <a:r>
            <a:rPr lang="en-US" sz="2000" dirty="0">
              <a:latin typeface="+mn-lt"/>
            </a:rPr>
            <a:t>Allows us to clarify most urgent or priority interventions </a:t>
          </a:r>
        </a:p>
      </dgm:t>
    </dgm:pt>
    <dgm:pt modelId="{0D79BE13-066B-44B0-B201-C004ED386CAF}" type="parTrans" cxnId="{0FE69C37-E325-40F0-BD2F-CAB8F8E6AF19}">
      <dgm:prSet/>
      <dgm:spPr/>
      <dgm:t>
        <a:bodyPr/>
        <a:lstStyle/>
        <a:p>
          <a:endParaRPr lang="en-US">
            <a:solidFill>
              <a:srgbClr val="6D6E71"/>
            </a:solidFill>
          </a:endParaRPr>
        </a:p>
      </dgm:t>
    </dgm:pt>
    <dgm:pt modelId="{62D8DC53-C200-46C1-A108-909D3CC621E7}" type="sibTrans" cxnId="{0FE69C37-E325-40F0-BD2F-CAB8F8E6AF19}">
      <dgm:prSet/>
      <dgm:spPr/>
      <dgm:t>
        <a:bodyPr/>
        <a:lstStyle/>
        <a:p>
          <a:endParaRPr lang="en-US">
            <a:solidFill>
              <a:srgbClr val="6D6E71"/>
            </a:solidFill>
          </a:endParaRPr>
        </a:p>
      </dgm:t>
    </dgm:pt>
    <dgm:pt modelId="{2D203623-7762-4950-BD36-5D8ED267A3C4}">
      <dgm:prSet custT="1"/>
      <dgm:spPr/>
      <dgm:t>
        <a:bodyPr/>
        <a:lstStyle/>
        <a:p>
          <a:r>
            <a:rPr lang="en-US" sz="2000" dirty="0">
              <a:latin typeface="+mn-lt"/>
            </a:rPr>
            <a:t>A Care Plan serves as written blueprint to carry out nursing actions</a:t>
          </a:r>
        </a:p>
      </dgm:t>
    </dgm:pt>
    <dgm:pt modelId="{1CB74708-1F43-46D4-B8A6-47860F670B07}" type="parTrans" cxnId="{D5A9850F-9AE5-4B44-A346-B3BA1B497800}">
      <dgm:prSet/>
      <dgm:spPr/>
      <dgm:t>
        <a:bodyPr/>
        <a:lstStyle/>
        <a:p>
          <a:endParaRPr lang="en-US">
            <a:solidFill>
              <a:srgbClr val="6D6E71"/>
            </a:solidFill>
          </a:endParaRPr>
        </a:p>
      </dgm:t>
    </dgm:pt>
    <dgm:pt modelId="{18E37422-2B8C-476A-B06A-C8046A9EF21A}" type="sibTrans" cxnId="{D5A9850F-9AE5-4B44-A346-B3BA1B497800}">
      <dgm:prSet/>
      <dgm:spPr/>
      <dgm:t>
        <a:bodyPr/>
        <a:lstStyle/>
        <a:p>
          <a:endParaRPr lang="en-US">
            <a:solidFill>
              <a:srgbClr val="6D6E71"/>
            </a:solidFill>
          </a:endParaRPr>
        </a:p>
      </dgm:t>
    </dgm:pt>
    <dgm:pt modelId="{6B4D3DD5-6086-4F06-906A-01FAACCC6098}">
      <dgm:prSet custT="1"/>
      <dgm:spPr/>
      <dgm:t>
        <a:bodyPr/>
        <a:lstStyle/>
        <a:p>
          <a:r>
            <a:rPr lang="en-US" sz="2000" dirty="0">
              <a:latin typeface="+mn-lt"/>
            </a:rPr>
            <a:t>Care Plans are used as a communication tool to the member and the PCP </a:t>
          </a:r>
        </a:p>
      </dgm:t>
    </dgm:pt>
    <dgm:pt modelId="{4230207C-31F5-4850-89B6-D8272D68833F}" type="parTrans" cxnId="{977D4E3C-63CD-4A63-8008-16A6F1911C56}">
      <dgm:prSet/>
      <dgm:spPr/>
      <dgm:t>
        <a:bodyPr/>
        <a:lstStyle/>
        <a:p>
          <a:endParaRPr lang="en-US">
            <a:solidFill>
              <a:srgbClr val="6D6E71"/>
            </a:solidFill>
          </a:endParaRPr>
        </a:p>
      </dgm:t>
    </dgm:pt>
    <dgm:pt modelId="{598BA5AE-BDD2-4544-A743-E73E7B1485E6}" type="sibTrans" cxnId="{977D4E3C-63CD-4A63-8008-16A6F1911C56}">
      <dgm:prSet/>
      <dgm:spPr/>
      <dgm:t>
        <a:bodyPr/>
        <a:lstStyle/>
        <a:p>
          <a:endParaRPr lang="en-US">
            <a:solidFill>
              <a:srgbClr val="6D6E71"/>
            </a:solidFill>
          </a:endParaRPr>
        </a:p>
      </dgm:t>
    </dgm:pt>
    <dgm:pt modelId="{C114EC4F-17F8-4E78-A159-75EDD41BA571}" type="pres">
      <dgm:prSet presAssocID="{CB00135C-2B3A-45B4-BA28-3498614411A2}" presName="Name0" presStyleCnt="0">
        <dgm:presLayoutVars>
          <dgm:dir/>
        </dgm:presLayoutVars>
      </dgm:prSet>
      <dgm:spPr/>
    </dgm:pt>
    <dgm:pt modelId="{16E18BF4-C2AD-4D14-A081-32EE60B67BB4}" type="pres">
      <dgm:prSet presAssocID="{7B6F909B-5A3F-4F2F-9B1D-CF51B80A054E}" presName="noChildren" presStyleCnt="0"/>
      <dgm:spPr/>
    </dgm:pt>
    <dgm:pt modelId="{AABC9735-4A10-43C4-A1E8-E6DC9A36B1F3}" type="pres">
      <dgm:prSet presAssocID="{7B6F909B-5A3F-4F2F-9B1D-CF51B80A054E}" presName="gap" presStyleCnt="0"/>
      <dgm:spPr/>
    </dgm:pt>
    <dgm:pt modelId="{DCBF0266-ED8C-4AAD-9432-A514F8BC0D09}" type="pres">
      <dgm:prSet presAssocID="{7B6F909B-5A3F-4F2F-9B1D-CF51B80A054E}" presName="medCircle2" presStyleLbl="vennNode1" presStyleIdx="0" presStyleCnt="4"/>
      <dgm:spPr/>
    </dgm:pt>
    <dgm:pt modelId="{92357AF3-C912-4295-A3C3-9575497B4B09}" type="pres">
      <dgm:prSet presAssocID="{7B6F909B-5A3F-4F2F-9B1D-CF51B80A054E}" presName="txLvlOnly1" presStyleLbl="revTx" presStyleIdx="0" presStyleCnt="4"/>
      <dgm:spPr/>
    </dgm:pt>
    <dgm:pt modelId="{C044A6EE-620B-42E9-BD88-E1D28B15B88D}" type="pres">
      <dgm:prSet presAssocID="{46601508-726D-440A-92B6-7ECD2BD82D2F}" presName="noChildren" presStyleCnt="0"/>
      <dgm:spPr/>
    </dgm:pt>
    <dgm:pt modelId="{CA02868A-B9E9-436D-AA42-751A9854BE8C}" type="pres">
      <dgm:prSet presAssocID="{46601508-726D-440A-92B6-7ECD2BD82D2F}" presName="gap" presStyleCnt="0"/>
      <dgm:spPr/>
    </dgm:pt>
    <dgm:pt modelId="{08EC22D3-2936-43D0-BD28-7DE826849DBF}" type="pres">
      <dgm:prSet presAssocID="{46601508-726D-440A-92B6-7ECD2BD82D2F}" presName="medCircle2" presStyleLbl="vennNode1" presStyleIdx="1" presStyleCnt="4"/>
      <dgm:spPr/>
    </dgm:pt>
    <dgm:pt modelId="{1D19D206-01EA-420E-BDD4-288A504A6CE1}" type="pres">
      <dgm:prSet presAssocID="{46601508-726D-440A-92B6-7ECD2BD82D2F}" presName="txLvlOnly1" presStyleLbl="revTx" presStyleIdx="1" presStyleCnt="4"/>
      <dgm:spPr/>
    </dgm:pt>
    <dgm:pt modelId="{14194A4E-4682-4074-8015-B03A836C4248}" type="pres">
      <dgm:prSet presAssocID="{2D203623-7762-4950-BD36-5D8ED267A3C4}" presName="noChildren" presStyleCnt="0"/>
      <dgm:spPr/>
    </dgm:pt>
    <dgm:pt modelId="{312C52B3-A66C-4357-B078-3F80CEBEC36A}" type="pres">
      <dgm:prSet presAssocID="{2D203623-7762-4950-BD36-5D8ED267A3C4}" presName="gap" presStyleCnt="0"/>
      <dgm:spPr/>
    </dgm:pt>
    <dgm:pt modelId="{B5AFF535-A809-4A29-9555-35E8FC8D2952}" type="pres">
      <dgm:prSet presAssocID="{2D203623-7762-4950-BD36-5D8ED267A3C4}" presName="medCircle2" presStyleLbl="vennNode1" presStyleIdx="2" presStyleCnt="4"/>
      <dgm:spPr/>
    </dgm:pt>
    <dgm:pt modelId="{D677D5B9-1D82-441C-8E6D-3DCEC5DADF69}" type="pres">
      <dgm:prSet presAssocID="{2D203623-7762-4950-BD36-5D8ED267A3C4}" presName="txLvlOnly1" presStyleLbl="revTx" presStyleIdx="2" presStyleCnt="4"/>
      <dgm:spPr/>
    </dgm:pt>
    <dgm:pt modelId="{895A1274-8789-47A4-BB58-176A77E0004B}" type="pres">
      <dgm:prSet presAssocID="{6B4D3DD5-6086-4F06-906A-01FAACCC6098}" presName="noChildren" presStyleCnt="0"/>
      <dgm:spPr/>
    </dgm:pt>
    <dgm:pt modelId="{F7E35FE6-076E-4512-B525-DB4A3D46160D}" type="pres">
      <dgm:prSet presAssocID="{6B4D3DD5-6086-4F06-906A-01FAACCC6098}" presName="gap" presStyleCnt="0"/>
      <dgm:spPr/>
    </dgm:pt>
    <dgm:pt modelId="{D32F7B24-DDBF-4B4A-BE6D-F6DC772F047A}" type="pres">
      <dgm:prSet presAssocID="{6B4D3DD5-6086-4F06-906A-01FAACCC6098}" presName="medCircle2" presStyleLbl="vennNode1" presStyleIdx="3" presStyleCnt="4"/>
      <dgm:spPr/>
    </dgm:pt>
    <dgm:pt modelId="{B10EF728-FB39-4D4E-85E6-996214A27D40}" type="pres">
      <dgm:prSet presAssocID="{6B4D3DD5-6086-4F06-906A-01FAACCC6098}" presName="txLvlOnly1" presStyleLbl="revTx" presStyleIdx="3" presStyleCnt="4"/>
      <dgm:spPr/>
    </dgm:pt>
  </dgm:ptLst>
  <dgm:cxnLst>
    <dgm:cxn modelId="{D5A9850F-9AE5-4B44-A346-B3BA1B497800}" srcId="{CB00135C-2B3A-45B4-BA28-3498614411A2}" destId="{2D203623-7762-4950-BD36-5D8ED267A3C4}" srcOrd="2" destOrd="0" parTransId="{1CB74708-1F43-46D4-B8A6-47860F670B07}" sibTransId="{18E37422-2B8C-476A-B06A-C8046A9EF21A}"/>
    <dgm:cxn modelId="{0FE69C37-E325-40F0-BD2F-CAB8F8E6AF19}" srcId="{CB00135C-2B3A-45B4-BA28-3498614411A2}" destId="{46601508-726D-440A-92B6-7ECD2BD82D2F}" srcOrd="1" destOrd="0" parTransId="{0D79BE13-066B-44B0-B201-C004ED386CAF}" sibTransId="{62D8DC53-C200-46C1-A108-909D3CC621E7}"/>
    <dgm:cxn modelId="{977D4E3C-63CD-4A63-8008-16A6F1911C56}" srcId="{CB00135C-2B3A-45B4-BA28-3498614411A2}" destId="{6B4D3DD5-6086-4F06-906A-01FAACCC6098}" srcOrd="3" destOrd="0" parTransId="{4230207C-31F5-4850-89B6-D8272D68833F}" sibTransId="{598BA5AE-BDD2-4544-A743-E73E7B1485E6}"/>
    <dgm:cxn modelId="{9CE12E91-4CFE-4845-A9F6-689236AF266A}" type="presOf" srcId="{CB00135C-2B3A-45B4-BA28-3498614411A2}" destId="{C114EC4F-17F8-4E78-A159-75EDD41BA571}" srcOrd="0" destOrd="0" presId="urn:microsoft.com/office/officeart/2008/layout/VerticalCircleList"/>
    <dgm:cxn modelId="{B3125B92-4744-47EE-A4F4-E8FC4E1830D3}" type="presOf" srcId="{7B6F909B-5A3F-4F2F-9B1D-CF51B80A054E}" destId="{92357AF3-C912-4295-A3C3-9575497B4B09}" srcOrd="0" destOrd="0" presId="urn:microsoft.com/office/officeart/2008/layout/VerticalCircleList"/>
    <dgm:cxn modelId="{E4DA3EA9-2151-46DB-9D31-75D9C5C8488D}" srcId="{CB00135C-2B3A-45B4-BA28-3498614411A2}" destId="{7B6F909B-5A3F-4F2F-9B1D-CF51B80A054E}" srcOrd="0" destOrd="0" parTransId="{E0AE5AB4-3F92-4614-9853-117DC4DB8C39}" sibTransId="{BF99E08C-5D29-4A1C-8E5F-B20D0A81CE8E}"/>
    <dgm:cxn modelId="{5B4EABC3-15FB-4671-A2CD-A60646708FEA}" type="presOf" srcId="{2D203623-7762-4950-BD36-5D8ED267A3C4}" destId="{D677D5B9-1D82-441C-8E6D-3DCEC5DADF69}" srcOrd="0" destOrd="0" presId="urn:microsoft.com/office/officeart/2008/layout/VerticalCircleList"/>
    <dgm:cxn modelId="{9A6FB5E0-707D-4088-B519-8CB83ECA0F7E}" type="presOf" srcId="{6B4D3DD5-6086-4F06-906A-01FAACCC6098}" destId="{B10EF728-FB39-4D4E-85E6-996214A27D40}" srcOrd="0" destOrd="0" presId="urn:microsoft.com/office/officeart/2008/layout/VerticalCircleList"/>
    <dgm:cxn modelId="{66EE85FD-AD42-4ED3-B312-34EDDF9835B0}" type="presOf" srcId="{46601508-726D-440A-92B6-7ECD2BD82D2F}" destId="{1D19D206-01EA-420E-BDD4-288A504A6CE1}" srcOrd="0" destOrd="0" presId="urn:microsoft.com/office/officeart/2008/layout/VerticalCircleList"/>
    <dgm:cxn modelId="{39CEFD49-0286-42D5-AA42-27DBF4B11FE2}" type="presParOf" srcId="{C114EC4F-17F8-4E78-A159-75EDD41BA571}" destId="{16E18BF4-C2AD-4D14-A081-32EE60B67BB4}" srcOrd="0" destOrd="0" presId="urn:microsoft.com/office/officeart/2008/layout/VerticalCircleList"/>
    <dgm:cxn modelId="{BB8523D3-570A-4DD7-9B5C-D3F2A9FD2606}" type="presParOf" srcId="{16E18BF4-C2AD-4D14-A081-32EE60B67BB4}" destId="{AABC9735-4A10-43C4-A1E8-E6DC9A36B1F3}" srcOrd="0" destOrd="0" presId="urn:microsoft.com/office/officeart/2008/layout/VerticalCircleList"/>
    <dgm:cxn modelId="{AFE5D127-B3BF-43B3-A910-510FDD7B5C54}" type="presParOf" srcId="{16E18BF4-C2AD-4D14-A081-32EE60B67BB4}" destId="{DCBF0266-ED8C-4AAD-9432-A514F8BC0D09}" srcOrd="1" destOrd="0" presId="urn:microsoft.com/office/officeart/2008/layout/VerticalCircleList"/>
    <dgm:cxn modelId="{C9DC35EE-B51D-4042-8CDD-14CBE3F64CD5}" type="presParOf" srcId="{16E18BF4-C2AD-4D14-A081-32EE60B67BB4}" destId="{92357AF3-C912-4295-A3C3-9575497B4B09}" srcOrd="2" destOrd="0" presId="urn:microsoft.com/office/officeart/2008/layout/VerticalCircleList"/>
    <dgm:cxn modelId="{186E9829-164D-4885-AD72-74AFF30565B6}" type="presParOf" srcId="{C114EC4F-17F8-4E78-A159-75EDD41BA571}" destId="{C044A6EE-620B-42E9-BD88-E1D28B15B88D}" srcOrd="1" destOrd="0" presId="urn:microsoft.com/office/officeart/2008/layout/VerticalCircleList"/>
    <dgm:cxn modelId="{E6F7CAC6-E4A4-4B50-9D4F-CC1165D37DFF}" type="presParOf" srcId="{C044A6EE-620B-42E9-BD88-E1D28B15B88D}" destId="{CA02868A-B9E9-436D-AA42-751A9854BE8C}" srcOrd="0" destOrd="0" presId="urn:microsoft.com/office/officeart/2008/layout/VerticalCircleList"/>
    <dgm:cxn modelId="{C59D7BF2-F7B4-4813-BAAA-2A1A934CC6C8}" type="presParOf" srcId="{C044A6EE-620B-42E9-BD88-E1D28B15B88D}" destId="{08EC22D3-2936-43D0-BD28-7DE826849DBF}" srcOrd="1" destOrd="0" presId="urn:microsoft.com/office/officeart/2008/layout/VerticalCircleList"/>
    <dgm:cxn modelId="{7ECB8C86-2199-4011-9AD6-C022E626024D}" type="presParOf" srcId="{C044A6EE-620B-42E9-BD88-E1D28B15B88D}" destId="{1D19D206-01EA-420E-BDD4-288A504A6CE1}" srcOrd="2" destOrd="0" presId="urn:microsoft.com/office/officeart/2008/layout/VerticalCircleList"/>
    <dgm:cxn modelId="{49E4724A-40E9-4901-9EB3-D527ECD07F7C}" type="presParOf" srcId="{C114EC4F-17F8-4E78-A159-75EDD41BA571}" destId="{14194A4E-4682-4074-8015-B03A836C4248}" srcOrd="2" destOrd="0" presId="urn:microsoft.com/office/officeart/2008/layout/VerticalCircleList"/>
    <dgm:cxn modelId="{578EC4A5-54AA-4C5F-BDDE-3844C4FE33F2}" type="presParOf" srcId="{14194A4E-4682-4074-8015-B03A836C4248}" destId="{312C52B3-A66C-4357-B078-3F80CEBEC36A}" srcOrd="0" destOrd="0" presId="urn:microsoft.com/office/officeart/2008/layout/VerticalCircleList"/>
    <dgm:cxn modelId="{C6FE840A-FFF5-468B-AC3E-398E78B02F68}" type="presParOf" srcId="{14194A4E-4682-4074-8015-B03A836C4248}" destId="{B5AFF535-A809-4A29-9555-35E8FC8D2952}" srcOrd="1" destOrd="0" presId="urn:microsoft.com/office/officeart/2008/layout/VerticalCircleList"/>
    <dgm:cxn modelId="{4CA7D55F-661B-43B9-A5CD-7819CDDF344E}" type="presParOf" srcId="{14194A4E-4682-4074-8015-B03A836C4248}" destId="{D677D5B9-1D82-441C-8E6D-3DCEC5DADF69}" srcOrd="2" destOrd="0" presId="urn:microsoft.com/office/officeart/2008/layout/VerticalCircleList"/>
    <dgm:cxn modelId="{8574FA01-0B15-452D-8E7B-FF77E93A1BC0}" type="presParOf" srcId="{C114EC4F-17F8-4E78-A159-75EDD41BA571}" destId="{895A1274-8789-47A4-BB58-176A77E0004B}" srcOrd="3" destOrd="0" presId="urn:microsoft.com/office/officeart/2008/layout/VerticalCircleList"/>
    <dgm:cxn modelId="{53EA4EA7-1784-4ED2-931A-F96EF9D08480}" type="presParOf" srcId="{895A1274-8789-47A4-BB58-176A77E0004B}" destId="{F7E35FE6-076E-4512-B525-DB4A3D46160D}" srcOrd="0" destOrd="0" presId="urn:microsoft.com/office/officeart/2008/layout/VerticalCircleList"/>
    <dgm:cxn modelId="{7B88BB0C-C082-4B0C-B3FA-E823235790B6}" type="presParOf" srcId="{895A1274-8789-47A4-BB58-176A77E0004B}" destId="{D32F7B24-DDBF-4B4A-BE6D-F6DC772F047A}" srcOrd="1" destOrd="0" presId="urn:microsoft.com/office/officeart/2008/layout/VerticalCircleList"/>
    <dgm:cxn modelId="{F26AA42B-B081-4168-A588-2D8D8F838303}" type="presParOf" srcId="{895A1274-8789-47A4-BB58-176A77E0004B}" destId="{B10EF728-FB39-4D4E-85E6-996214A27D40}"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AAA4-4112-4CA4-8E70-7C21B988D72F}">
      <dsp:nvSpPr>
        <dsp:cNvPr id="0" name=""/>
        <dsp:cNvSpPr/>
      </dsp:nvSpPr>
      <dsp:spPr>
        <a:xfrm rot="5400000">
          <a:off x="-257430" y="262561"/>
          <a:ext cx="1716203" cy="120134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Qualifying Condition </a:t>
          </a:r>
        </a:p>
      </dsp:txBody>
      <dsp:txXfrm rot="-5400000">
        <a:off x="1" y="605801"/>
        <a:ext cx="1201342" cy="514861"/>
      </dsp:txXfrm>
    </dsp:sp>
    <dsp:sp modelId="{9B02D8BC-4E25-438E-85AE-48D390393739}">
      <dsp:nvSpPr>
        <dsp:cNvPr id="0" name=""/>
        <dsp:cNvSpPr/>
      </dsp:nvSpPr>
      <dsp:spPr>
        <a:xfrm rot="5400000">
          <a:off x="3673611" y="-2467137"/>
          <a:ext cx="1115532" cy="606006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mn-lt"/>
            </a:rPr>
            <a:t>Members who have been diagnosed with a qualifying condition have a continuous Special Enrollment Period (SEP) to join a C-SNP at any time, but are locked in to the C-SNP after selection, like any other MAPD plan, until the next Annual Enrollment period (AEP).</a:t>
          </a:r>
        </a:p>
      </dsp:txBody>
      <dsp:txXfrm rot="-5400000">
        <a:off x="1201343" y="59587"/>
        <a:ext cx="6005613" cy="1006620"/>
      </dsp:txXfrm>
    </dsp:sp>
    <dsp:sp modelId="{74B98085-4ADE-4B8E-8366-B0355CCC2217}">
      <dsp:nvSpPr>
        <dsp:cNvPr id="0" name=""/>
        <dsp:cNvSpPr/>
      </dsp:nvSpPr>
      <dsp:spPr>
        <a:xfrm rot="5400000">
          <a:off x="-257430" y="1786181"/>
          <a:ext cx="1716203" cy="1201342"/>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Verification of Chronic Condition</a:t>
          </a:r>
        </a:p>
      </dsp:txBody>
      <dsp:txXfrm rot="-5400000">
        <a:off x="1" y="2129421"/>
        <a:ext cx="1201342" cy="514861"/>
      </dsp:txXfrm>
    </dsp:sp>
    <dsp:sp modelId="{61DFDAB6-05AF-41DA-A2EB-26B5691706D9}">
      <dsp:nvSpPr>
        <dsp:cNvPr id="0" name=""/>
        <dsp:cNvSpPr/>
      </dsp:nvSpPr>
      <dsp:spPr>
        <a:xfrm rot="5400000">
          <a:off x="3673317" y="-943224"/>
          <a:ext cx="1116119" cy="6060069"/>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mn-lt"/>
            </a:rPr>
            <a:t>Verification of a chronic condition is required by the end of their effective month per CMS and </a:t>
          </a:r>
          <a:r>
            <a:rPr lang="en-US" sz="1300" u="sng" kern="1200" dirty="0">
              <a:latin typeface="+mn-lt"/>
            </a:rPr>
            <a:t>must be signed by the provider </a:t>
          </a:r>
          <a:r>
            <a:rPr lang="en-US" sz="1300" kern="1200" dirty="0">
              <a:latin typeface="+mn-lt"/>
            </a:rPr>
            <a:t>or an authorized employee of the provider’s office</a:t>
          </a:r>
        </a:p>
        <a:p>
          <a:pPr marL="114300" lvl="1" indent="-114300" algn="l" defTabSz="577850">
            <a:lnSpc>
              <a:spcPct val="90000"/>
            </a:lnSpc>
            <a:spcBef>
              <a:spcPct val="0"/>
            </a:spcBef>
            <a:spcAft>
              <a:spcPct val="15000"/>
            </a:spcAft>
            <a:buChar char="•"/>
          </a:pPr>
          <a:r>
            <a:rPr lang="en-US" sz="1300" kern="1200" dirty="0"/>
            <a:t>Attempts to obtain eligibility verification information from an enrollee’s existing provider using methods other than telephone contact (CMS 40.2.1)</a:t>
          </a:r>
          <a:endParaRPr lang="en-US" sz="1300" kern="1200" dirty="0">
            <a:latin typeface="+mn-lt"/>
          </a:endParaRPr>
        </a:p>
      </dsp:txBody>
      <dsp:txXfrm rot="-5400000">
        <a:off x="1201342" y="1583235"/>
        <a:ext cx="6005585" cy="1007151"/>
      </dsp:txXfrm>
    </dsp:sp>
    <dsp:sp modelId="{63595C8B-C989-40F6-8B06-FFA1D962958F}">
      <dsp:nvSpPr>
        <dsp:cNvPr id="0" name=""/>
        <dsp:cNvSpPr/>
      </dsp:nvSpPr>
      <dsp:spPr>
        <a:xfrm rot="5400000">
          <a:off x="-257430" y="3309802"/>
          <a:ext cx="1716203" cy="1201342"/>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Termination from </a:t>
          </a:r>
        </a:p>
        <a:p>
          <a:pPr marL="0" lvl="0" indent="0" algn="ctr" defTabSz="711200">
            <a:lnSpc>
              <a:spcPct val="90000"/>
            </a:lnSpc>
            <a:spcBef>
              <a:spcPct val="0"/>
            </a:spcBef>
            <a:spcAft>
              <a:spcPct val="35000"/>
            </a:spcAft>
            <a:buNone/>
          </a:pPr>
          <a:r>
            <a:rPr lang="en-US" sz="1600" kern="1200" dirty="0">
              <a:latin typeface="+mn-lt"/>
            </a:rPr>
            <a:t>C-SNP</a:t>
          </a:r>
        </a:p>
      </dsp:txBody>
      <dsp:txXfrm rot="-5400000">
        <a:off x="1" y="3653042"/>
        <a:ext cx="1201342" cy="514861"/>
      </dsp:txXfrm>
    </dsp:sp>
    <dsp:sp modelId="{5082BC10-A618-495E-98EC-DE24DF162EAF}">
      <dsp:nvSpPr>
        <dsp:cNvPr id="0" name=""/>
        <dsp:cNvSpPr/>
      </dsp:nvSpPr>
      <dsp:spPr>
        <a:xfrm rot="5400000">
          <a:off x="3673611" y="580103"/>
          <a:ext cx="1115532" cy="6060069"/>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mn-lt"/>
            </a:rPr>
            <a:t>If verification is not completed by the last day of the 2</a:t>
          </a:r>
          <a:r>
            <a:rPr lang="en-US" sz="1300" kern="1200" baseline="30000" dirty="0">
              <a:latin typeface="+mn-lt"/>
            </a:rPr>
            <a:t>nd</a:t>
          </a:r>
          <a:r>
            <a:rPr lang="en-US" sz="1300" kern="1200" dirty="0">
              <a:latin typeface="+mn-lt"/>
            </a:rPr>
            <a:t> month of enrollment, the member will be terminated from the C-SNP plan and transitioned to a regular MAPD plan</a:t>
          </a:r>
        </a:p>
      </dsp:txBody>
      <dsp:txXfrm rot="-5400000">
        <a:off x="1201343" y="3106827"/>
        <a:ext cx="6005613" cy="100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997DA-42E6-40B2-8DF5-F9F6AC4A6AC0}">
      <dsp:nvSpPr>
        <dsp:cNvPr id="0" name=""/>
        <dsp:cNvSpPr/>
      </dsp:nvSpPr>
      <dsp:spPr>
        <a:xfrm>
          <a:off x="439793" y="0"/>
          <a:ext cx="4188759" cy="4188759"/>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CE7762-407E-41BC-8CEC-DD098B439E2A}">
      <dsp:nvSpPr>
        <dsp:cNvPr id="0" name=""/>
        <dsp:cNvSpPr/>
      </dsp:nvSpPr>
      <dsp:spPr>
        <a:xfrm>
          <a:off x="2467344" y="383828"/>
          <a:ext cx="2856187" cy="697035"/>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mn-lt"/>
            </a:rPr>
            <a:t>Element 1-</a:t>
          </a:r>
        </a:p>
        <a:p>
          <a:pPr marL="114300" lvl="1" indent="-114300" algn="l" defTabSz="622300">
            <a:lnSpc>
              <a:spcPct val="90000"/>
            </a:lnSpc>
            <a:spcBef>
              <a:spcPct val="0"/>
            </a:spcBef>
            <a:spcAft>
              <a:spcPct val="15000"/>
            </a:spcAft>
            <a:buChar char="•"/>
          </a:pPr>
          <a:r>
            <a:rPr lang="en-US" sz="1400" b="1" kern="1200" dirty="0">
              <a:latin typeface="+mn-lt"/>
            </a:rPr>
            <a:t>Description of the SNP Population</a:t>
          </a:r>
        </a:p>
      </dsp:txBody>
      <dsp:txXfrm>
        <a:off x="2501370" y="417854"/>
        <a:ext cx="2788135" cy="628983"/>
      </dsp:txXfrm>
    </dsp:sp>
    <dsp:sp modelId="{AC770A1D-E04D-49AA-B95B-91FF30F08578}">
      <dsp:nvSpPr>
        <dsp:cNvPr id="0" name=""/>
        <dsp:cNvSpPr/>
      </dsp:nvSpPr>
      <dsp:spPr>
        <a:xfrm>
          <a:off x="2534173" y="1204766"/>
          <a:ext cx="2722693" cy="788605"/>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n-lt"/>
            </a:rPr>
            <a:t>Element 2-</a:t>
          </a:r>
        </a:p>
        <a:p>
          <a:pPr marL="114300" lvl="1" indent="-114300" algn="l" defTabSz="622300">
            <a:lnSpc>
              <a:spcPct val="90000"/>
            </a:lnSpc>
            <a:spcBef>
              <a:spcPct val="0"/>
            </a:spcBef>
            <a:spcAft>
              <a:spcPct val="15000"/>
            </a:spcAft>
            <a:buChar char="•"/>
          </a:pPr>
          <a:r>
            <a:rPr lang="en-US" sz="1400" b="1" kern="1200" dirty="0">
              <a:latin typeface="+mn-lt"/>
            </a:rPr>
            <a:t>Care Coordination</a:t>
          </a:r>
        </a:p>
        <a:p>
          <a:pPr marL="114300" lvl="1" indent="-114300" algn="l" defTabSz="622300">
            <a:lnSpc>
              <a:spcPct val="90000"/>
            </a:lnSpc>
            <a:spcBef>
              <a:spcPct val="0"/>
            </a:spcBef>
            <a:spcAft>
              <a:spcPct val="15000"/>
            </a:spcAft>
            <a:buChar char="•"/>
          </a:pPr>
          <a:r>
            <a:rPr lang="en-US" sz="1400" b="1" kern="1200" dirty="0">
              <a:latin typeface="+mn-lt"/>
            </a:rPr>
            <a:t>Care Transition Protocols</a:t>
          </a:r>
        </a:p>
      </dsp:txBody>
      <dsp:txXfrm>
        <a:off x="2572670" y="1243263"/>
        <a:ext cx="2645699" cy="711611"/>
      </dsp:txXfrm>
    </dsp:sp>
    <dsp:sp modelId="{1C8EB707-E0E2-4D4E-A5E9-D620FC84CFAC}">
      <dsp:nvSpPr>
        <dsp:cNvPr id="0" name=""/>
        <dsp:cNvSpPr/>
      </dsp:nvSpPr>
      <dsp:spPr>
        <a:xfrm>
          <a:off x="2534173" y="2080501"/>
          <a:ext cx="2722693" cy="697035"/>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n-lt"/>
            </a:rPr>
            <a:t>Element 3-</a:t>
          </a:r>
        </a:p>
        <a:p>
          <a:pPr marL="114300" lvl="1" indent="-114300" algn="l" defTabSz="622300">
            <a:lnSpc>
              <a:spcPct val="90000"/>
            </a:lnSpc>
            <a:spcBef>
              <a:spcPct val="0"/>
            </a:spcBef>
            <a:spcAft>
              <a:spcPct val="15000"/>
            </a:spcAft>
            <a:buChar char="•"/>
          </a:pPr>
          <a:r>
            <a:rPr lang="en-US" sz="1400" b="1" kern="1200" dirty="0">
              <a:latin typeface="+mn-lt"/>
            </a:rPr>
            <a:t>SNP Provider Network</a:t>
          </a:r>
        </a:p>
      </dsp:txBody>
      <dsp:txXfrm>
        <a:off x="2568199" y="2114527"/>
        <a:ext cx="2654641" cy="628983"/>
      </dsp:txXfrm>
    </dsp:sp>
    <dsp:sp modelId="{4F2439FE-2832-4ADA-A531-7919D7A6455D}">
      <dsp:nvSpPr>
        <dsp:cNvPr id="0" name=""/>
        <dsp:cNvSpPr/>
      </dsp:nvSpPr>
      <dsp:spPr>
        <a:xfrm>
          <a:off x="2534173" y="2864666"/>
          <a:ext cx="2722693" cy="816361"/>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n-lt"/>
            </a:rPr>
            <a:t>Element 4-</a:t>
          </a:r>
        </a:p>
        <a:p>
          <a:pPr marL="114300" lvl="1" indent="-114300" algn="l" defTabSz="622300">
            <a:lnSpc>
              <a:spcPct val="90000"/>
            </a:lnSpc>
            <a:spcBef>
              <a:spcPct val="0"/>
            </a:spcBef>
            <a:spcAft>
              <a:spcPct val="15000"/>
            </a:spcAft>
            <a:buChar char="•"/>
          </a:pPr>
          <a:r>
            <a:rPr lang="en-US" sz="1400" b="1" kern="1200" dirty="0">
              <a:latin typeface="+mn-lt"/>
            </a:rPr>
            <a:t>MOC Quality Measurement and Performance Improvement</a:t>
          </a:r>
        </a:p>
      </dsp:txBody>
      <dsp:txXfrm>
        <a:off x="2574024" y="2904517"/>
        <a:ext cx="2642991" cy="736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18CCC-EACB-4093-B99D-47FDC5915419}">
      <dsp:nvSpPr>
        <dsp:cNvPr id="0" name=""/>
        <dsp:cNvSpPr/>
      </dsp:nvSpPr>
      <dsp:spPr>
        <a:xfrm>
          <a:off x="2338806" y="39483"/>
          <a:ext cx="2131589" cy="1975724"/>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Jumpstart Visit</a:t>
          </a:r>
        </a:p>
      </dsp:txBody>
      <dsp:txXfrm>
        <a:off x="2871703" y="39483"/>
        <a:ext cx="1065795" cy="1629972"/>
      </dsp:txXfrm>
    </dsp:sp>
    <dsp:sp modelId="{0F1FC3DC-E3D4-4EDA-B158-C5F389219783}">
      <dsp:nvSpPr>
        <dsp:cNvPr id="0" name=""/>
        <dsp:cNvSpPr/>
      </dsp:nvSpPr>
      <dsp:spPr>
        <a:xfrm rot="5400000">
          <a:off x="4274719" y="1550878"/>
          <a:ext cx="1975724" cy="1975724"/>
        </a:xfrm>
        <a:prstGeom prst="downArrow">
          <a:avLst>
            <a:gd name="adj1" fmla="val 50000"/>
            <a:gd name="adj2" fmla="val 35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Comprehensive Assessment</a:t>
          </a:r>
        </a:p>
      </dsp:txBody>
      <dsp:txXfrm rot="-5400000">
        <a:off x="4620471" y="2044809"/>
        <a:ext cx="1629972" cy="987862"/>
      </dsp:txXfrm>
    </dsp:sp>
    <dsp:sp modelId="{E7498CFF-0AFE-4F99-BBBD-A054AF6BCC5A}">
      <dsp:nvSpPr>
        <dsp:cNvPr id="0" name=""/>
        <dsp:cNvSpPr/>
      </dsp:nvSpPr>
      <dsp:spPr>
        <a:xfrm rot="10800000">
          <a:off x="2395318" y="2980263"/>
          <a:ext cx="1975724" cy="1975724"/>
        </a:xfrm>
        <a:prstGeom prst="downArrow">
          <a:avLst>
            <a:gd name="adj1" fmla="val 50000"/>
            <a:gd name="adj2" fmla="val 35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Telephonic HRA</a:t>
          </a:r>
        </a:p>
      </dsp:txBody>
      <dsp:txXfrm rot="10800000">
        <a:off x="2889249" y="3326015"/>
        <a:ext cx="987862" cy="1629972"/>
      </dsp:txXfrm>
    </dsp:sp>
    <dsp:sp modelId="{7F035017-A2B4-44E7-85FF-FDD72F0AEED9}">
      <dsp:nvSpPr>
        <dsp:cNvPr id="0" name=""/>
        <dsp:cNvSpPr/>
      </dsp:nvSpPr>
      <dsp:spPr>
        <a:xfrm rot="16200000">
          <a:off x="515916" y="1535574"/>
          <a:ext cx="1975724" cy="1975724"/>
        </a:xfrm>
        <a:prstGeom prst="downArrow">
          <a:avLst>
            <a:gd name="adj1" fmla="val 50000"/>
            <a:gd name="adj2" fmla="val 35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Paper HRA</a:t>
          </a:r>
        </a:p>
      </dsp:txBody>
      <dsp:txXfrm rot="5400000">
        <a:off x="515916" y="2029505"/>
        <a:ext cx="1629972" cy="987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F0266-ED8C-4AAD-9432-A514F8BC0D09}">
      <dsp:nvSpPr>
        <dsp:cNvPr id="0" name=""/>
        <dsp:cNvSpPr/>
      </dsp:nvSpPr>
      <dsp:spPr>
        <a:xfrm>
          <a:off x="663801" y="1512"/>
          <a:ext cx="1209478" cy="120947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92357AF3-C912-4295-A3C3-9575497B4B09}">
      <dsp:nvSpPr>
        <dsp:cNvPr id="0" name=""/>
        <dsp:cNvSpPr/>
      </dsp:nvSpPr>
      <dsp:spPr>
        <a:xfrm>
          <a:off x="1268540" y="1512"/>
          <a:ext cx="6453012" cy="120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A Care Plan is a vehicle used to facilitate the nursing process</a:t>
          </a:r>
        </a:p>
      </dsp:txBody>
      <dsp:txXfrm>
        <a:off x="1268540" y="1512"/>
        <a:ext cx="6453012" cy="1209478"/>
      </dsp:txXfrm>
    </dsp:sp>
    <dsp:sp modelId="{08EC22D3-2936-43D0-BD28-7DE826849DBF}">
      <dsp:nvSpPr>
        <dsp:cNvPr id="0" name=""/>
        <dsp:cNvSpPr/>
      </dsp:nvSpPr>
      <dsp:spPr>
        <a:xfrm>
          <a:off x="663801" y="1210991"/>
          <a:ext cx="1209478" cy="1209478"/>
        </a:xfrm>
        <a:prstGeom prst="ellipse">
          <a:avLst/>
        </a:prstGeom>
        <a:gradFill rotWithShape="0">
          <a:gsLst>
            <a:gs pos="0">
              <a:schemeClr val="accent3">
                <a:alpha val="50000"/>
                <a:hueOff val="3750088"/>
                <a:satOff val="-5627"/>
                <a:lumOff val="-915"/>
                <a:alphaOff val="0"/>
                <a:shade val="51000"/>
                <a:satMod val="130000"/>
              </a:schemeClr>
            </a:gs>
            <a:gs pos="80000">
              <a:schemeClr val="accent3">
                <a:alpha val="50000"/>
                <a:hueOff val="3750088"/>
                <a:satOff val="-5627"/>
                <a:lumOff val="-915"/>
                <a:alphaOff val="0"/>
                <a:shade val="93000"/>
                <a:satMod val="130000"/>
              </a:schemeClr>
            </a:gs>
            <a:gs pos="100000">
              <a:schemeClr val="accent3">
                <a:alpha val="50000"/>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1D19D206-01EA-420E-BDD4-288A504A6CE1}">
      <dsp:nvSpPr>
        <dsp:cNvPr id="0" name=""/>
        <dsp:cNvSpPr/>
      </dsp:nvSpPr>
      <dsp:spPr>
        <a:xfrm>
          <a:off x="1268540" y="1210991"/>
          <a:ext cx="6453012" cy="120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Allows us to clarify most urgent or priority interventions </a:t>
          </a:r>
        </a:p>
      </dsp:txBody>
      <dsp:txXfrm>
        <a:off x="1268540" y="1210991"/>
        <a:ext cx="6453012" cy="1209478"/>
      </dsp:txXfrm>
    </dsp:sp>
    <dsp:sp modelId="{B5AFF535-A809-4A29-9555-35E8FC8D2952}">
      <dsp:nvSpPr>
        <dsp:cNvPr id="0" name=""/>
        <dsp:cNvSpPr/>
      </dsp:nvSpPr>
      <dsp:spPr>
        <a:xfrm>
          <a:off x="663801" y="2420470"/>
          <a:ext cx="1209478" cy="1209478"/>
        </a:xfrm>
        <a:prstGeom prst="ellipse">
          <a:avLst/>
        </a:prstGeom>
        <a:gradFill rotWithShape="0">
          <a:gsLst>
            <a:gs pos="0">
              <a:schemeClr val="accent3">
                <a:alpha val="50000"/>
                <a:hueOff val="7500176"/>
                <a:satOff val="-11253"/>
                <a:lumOff val="-1830"/>
                <a:alphaOff val="0"/>
                <a:shade val="51000"/>
                <a:satMod val="130000"/>
              </a:schemeClr>
            </a:gs>
            <a:gs pos="80000">
              <a:schemeClr val="accent3">
                <a:alpha val="50000"/>
                <a:hueOff val="7500176"/>
                <a:satOff val="-11253"/>
                <a:lumOff val="-1830"/>
                <a:alphaOff val="0"/>
                <a:shade val="93000"/>
                <a:satMod val="130000"/>
              </a:schemeClr>
            </a:gs>
            <a:gs pos="100000">
              <a:schemeClr val="accent3">
                <a:alpha val="50000"/>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D677D5B9-1D82-441C-8E6D-3DCEC5DADF69}">
      <dsp:nvSpPr>
        <dsp:cNvPr id="0" name=""/>
        <dsp:cNvSpPr/>
      </dsp:nvSpPr>
      <dsp:spPr>
        <a:xfrm>
          <a:off x="1268540" y="2420470"/>
          <a:ext cx="6453012" cy="120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A Care Plan serves as written blueprint to carry out nursing actions</a:t>
          </a:r>
        </a:p>
      </dsp:txBody>
      <dsp:txXfrm>
        <a:off x="1268540" y="2420470"/>
        <a:ext cx="6453012" cy="1209478"/>
      </dsp:txXfrm>
    </dsp:sp>
    <dsp:sp modelId="{D32F7B24-DDBF-4B4A-BE6D-F6DC772F047A}">
      <dsp:nvSpPr>
        <dsp:cNvPr id="0" name=""/>
        <dsp:cNvSpPr/>
      </dsp:nvSpPr>
      <dsp:spPr>
        <a:xfrm>
          <a:off x="663801" y="3629949"/>
          <a:ext cx="1209478" cy="1209478"/>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B10EF728-FB39-4D4E-85E6-996214A27D40}">
      <dsp:nvSpPr>
        <dsp:cNvPr id="0" name=""/>
        <dsp:cNvSpPr/>
      </dsp:nvSpPr>
      <dsp:spPr>
        <a:xfrm>
          <a:off x="1268540" y="3629949"/>
          <a:ext cx="6453012" cy="120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Care Plans are used as a communication tool to the member and the PCP </a:t>
          </a:r>
        </a:p>
      </dsp:txBody>
      <dsp:txXfrm>
        <a:off x="1268540" y="3629949"/>
        <a:ext cx="6453012" cy="12094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2AECBE-446B-45E6-A659-6DF1F3CE9242}" type="datetimeFigureOut">
              <a:rPr lang="en-US" smtClean="0"/>
              <a:t>3/14/2018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714FF3-262E-4B79-ABF1-AAF33065AE24}" type="slidenum">
              <a:rPr lang="en-US" smtClean="0"/>
              <a:t>‹#›</a:t>
            </a:fld>
            <a:endParaRPr lang="en-US" dirty="0"/>
          </a:p>
        </p:txBody>
      </p:sp>
    </p:spTree>
    <p:extLst>
      <p:ext uri="{BB962C8B-B14F-4D97-AF65-F5344CB8AC3E}">
        <p14:creationId xmlns:p14="http://schemas.microsoft.com/office/powerpoint/2010/main" val="192601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5604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25997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2421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8394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36214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9804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33406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77966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94034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49649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6946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40675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88262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6653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8967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B5BC7-D0B9-C043-911F-0BD9F02D4E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3184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8374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8677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5913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9759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669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C47B8FC-BBBB-4086-9499-DBBA94DB68ED}" type="datetime1">
              <a:rPr lang="en-US" smtClean="0">
                <a:solidFill>
                  <a:prstClr val="black">
                    <a:tint val="75000"/>
                  </a:prstClr>
                </a:solidFill>
              </a:rPr>
              <a:pPr/>
              <a:t>3/14/2018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314292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5493BC2-6168-4968-BFA7-AE252D41DEFF}" type="datetime1">
              <a:rPr lang="en-US" smtClean="0">
                <a:solidFill>
                  <a:prstClr val="black">
                    <a:tint val="75000"/>
                  </a:prstClr>
                </a:solidFill>
              </a:rPr>
              <a:pPr/>
              <a:t>3/14/2018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114289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28437" y="587510"/>
            <a:ext cx="6687126" cy="407356"/>
          </a:xfrm>
        </p:spPr>
        <p:txBody>
          <a:bodyPr lIns="0" tIns="0" rIns="0" bIns="0"/>
          <a:lstStyle>
            <a:lvl1pPr>
              <a:defRPr sz="2647" b="0" i="0">
                <a:solidFill>
                  <a:srgbClr val="0070B3"/>
                </a:solidFill>
                <a:latin typeface="Arvo"/>
                <a:cs typeface="Arvo"/>
              </a:defRPr>
            </a:lvl1pPr>
          </a:lstStyle>
          <a:p>
            <a:endParaRPr/>
          </a:p>
        </p:txBody>
      </p:sp>
      <p:sp>
        <p:nvSpPr>
          <p:cNvPr id="3" name="Holder 3"/>
          <p:cNvSpPr>
            <a:spLocks noGrp="1"/>
          </p:cNvSpPr>
          <p:nvPr>
            <p:ph type="body" idx="1"/>
          </p:nvPr>
        </p:nvSpPr>
        <p:spPr>
          <a:xfrm>
            <a:off x="447963" y="2710523"/>
            <a:ext cx="8248073" cy="135743"/>
          </a:xfrm>
        </p:spPr>
        <p:txBody>
          <a:bodyPr lIns="0" tIns="0" rIns="0" bIns="0"/>
          <a:lstStyle>
            <a:lvl1pPr>
              <a:defRPr sz="882" b="0" i="0">
                <a:solidFill>
                  <a:srgbClr val="6D6E71"/>
                </a:solidFill>
                <a:latin typeface="Raleway"/>
                <a:cs typeface="Ralew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F939914-D41F-46D6-8676-9DB1835A3C5B}" type="datetime1">
              <a:rPr lang="en-US" smtClean="0">
                <a:solidFill>
                  <a:prstClr val="black">
                    <a:tint val="75000"/>
                  </a:prstClr>
                </a:solidFill>
              </a:rPr>
              <a:pPr/>
              <a:t>3/14/2018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254601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00545"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7" name="bk object 17"/>
          <p:cNvSpPr/>
          <p:nvPr/>
        </p:nvSpPr>
        <p:spPr>
          <a:xfrm>
            <a:off x="326177"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8" name="bk object 18"/>
          <p:cNvSpPr/>
          <p:nvPr/>
        </p:nvSpPr>
        <p:spPr>
          <a:xfrm>
            <a:off x="463513"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9" name="bk object 19"/>
          <p:cNvSpPr/>
          <p:nvPr/>
        </p:nvSpPr>
        <p:spPr>
          <a:xfrm>
            <a:off x="395124" y="6487968"/>
            <a:ext cx="41564"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0" name="bk object 20"/>
          <p:cNvSpPr/>
          <p:nvPr/>
        </p:nvSpPr>
        <p:spPr>
          <a:xfrm>
            <a:off x="326177"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1" name="bk object 21"/>
          <p:cNvSpPr/>
          <p:nvPr/>
        </p:nvSpPr>
        <p:spPr>
          <a:xfrm>
            <a:off x="463513"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2" name="bk object 22"/>
          <p:cNvSpPr/>
          <p:nvPr/>
        </p:nvSpPr>
        <p:spPr>
          <a:xfrm>
            <a:off x="466886" y="6414518"/>
            <a:ext cx="41564"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3" name="bk object 23"/>
          <p:cNvSpPr/>
          <p:nvPr/>
        </p:nvSpPr>
        <p:spPr>
          <a:xfrm>
            <a:off x="322726" y="6414518"/>
            <a:ext cx="41564"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4" name="bk object 24"/>
          <p:cNvSpPr/>
          <p:nvPr/>
        </p:nvSpPr>
        <p:spPr>
          <a:xfrm>
            <a:off x="395124" y="6201325"/>
            <a:ext cx="41564"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5" name="bk object 25"/>
          <p:cNvSpPr/>
          <p:nvPr/>
        </p:nvSpPr>
        <p:spPr>
          <a:xfrm>
            <a:off x="450417"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26" name="bk object 26"/>
          <p:cNvSpPr/>
          <p:nvPr/>
        </p:nvSpPr>
        <p:spPr>
          <a:xfrm>
            <a:off x="450417"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7" name="bk object 27"/>
          <p:cNvSpPr/>
          <p:nvPr/>
        </p:nvSpPr>
        <p:spPr>
          <a:xfrm>
            <a:off x="518067" y="6434184"/>
            <a:ext cx="159327"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8" name="bk object 28"/>
          <p:cNvSpPr/>
          <p:nvPr/>
        </p:nvSpPr>
        <p:spPr>
          <a:xfrm>
            <a:off x="373992" y="6434184"/>
            <a:ext cx="84282"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9" name="bk object 29"/>
          <p:cNvSpPr/>
          <p:nvPr/>
        </p:nvSpPr>
        <p:spPr>
          <a:xfrm>
            <a:off x="154306" y="6434184"/>
            <a:ext cx="159327"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30" name="bk object 30"/>
          <p:cNvSpPr/>
          <p:nvPr/>
        </p:nvSpPr>
        <p:spPr>
          <a:xfrm>
            <a:off x="154449"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31" name="bk object 31"/>
          <p:cNvSpPr/>
          <p:nvPr/>
        </p:nvSpPr>
        <p:spPr>
          <a:xfrm>
            <a:off x="154449"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 name="Holder 2"/>
          <p:cNvSpPr>
            <a:spLocks noGrp="1"/>
          </p:cNvSpPr>
          <p:nvPr>
            <p:ph type="title"/>
          </p:nvPr>
        </p:nvSpPr>
        <p:spPr>
          <a:xfrm>
            <a:off x="1228437" y="587510"/>
            <a:ext cx="6687126" cy="407356"/>
          </a:xfrm>
        </p:spPr>
        <p:txBody>
          <a:bodyPr lIns="0" tIns="0" rIns="0" bIns="0"/>
          <a:lstStyle>
            <a:lvl1pPr>
              <a:defRPr sz="2647" b="0" i="0">
                <a:solidFill>
                  <a:srgbClr val="0070B3"/>
                </a:solidFill>
                <a:latin typeface="Arvo"/>
                <a:cs typeface="Arvo"/>
              </a:defRPr>
            </a:lvl1pPr>
          </a:lstStyle>
          <a:p>
            <a:endParaRPr/>
          </a:p>
        </p:txBody>
      </p:sp>
      <p:sp>
        <p:nvSpPr>
          <p:cNvPr id="3" name="Holder 3"/>
          <p:cNvSpPr>
            <a:spLocks noGrp="1"/>
          </p:cNvSpPr>
          <p:nvPr>
            <p:ph sz="half" idx="2"/>
          </p:nvPr>
        </p:nvSpPr>
        <p:spPr>
          <a:xfrm>
            <a:off x="457200" y="1577340"/>
            <a:ext cx="397764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1538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86AB304-8D0E-4EB5-B84E-A08BF9C3014A}" type="datetime1">
              <a:rPr lang="en-US" smtClean="0">
                <a:solidFill>
                  <a:prstClr val="black">
                    <a:tint val="75000"/>
                  </a:prstClr>
                </a:solidFill>
              </a:rPr>
              <a:pPr/>
              <a:t>3/14/2018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379728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00545"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7" name="bk object 17"/>
          <p:cNvSpPr/>
          <p:nvPr/>
        </p:nvSpPr>
        <p:spPr>
          <a:xfrm>
            <a:off x="326177"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8" name="bk object 18"/>
          <p:cNvSpPr/>
          <p:nvPr/>
        </p:nvSpPr>
        <p:spPr>
          <a:xfrm>
            <a:off x="463513"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9" name="bk object 19"/>
          <p:cNvSpPr/>
          <p:nvPr/>
        </p:nvSpPr>
        <p:spPr>
          <a:xfrm>
            <a:off x="395124" y="6487968"/>
            <a:ext cx="41564"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0" name="bk object 20"/>
          <p:cNvSpPr/>
          <p:nvPr/>
        </p:nvSpPr>
        <p:spPr>
          <a:xfrm>
            <a:off x="326177"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1" name="bk object 21"/>
          <p:cNvSpPr/>
          <p:nvPr/>
        </p:nvSpPr>
        <p:spPr>
          <a:xfrm>
            <a:off x="463513"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2" name="bk object 22"/>
          <p:cNvSpPr/>
          <p:nvPr/>
        </p:nvSpPr>
        <p:spPr>
          <a:xfrm>
            <a:off x="466886" y="6414518"/>
            <a:ext cx="41564"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3" name="bk object 23"/>
          <p:cNvSpPr/>
          <p:nvPr/>
        </p:nvSpPr>
        <p:spPr>
          <a:xfrm>
            <a:off x="322726" y="6414518"/>
            <a:ext cx="41564"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4" name="bk object 24"/>
          <p:cNvSpPr/>
          <p:nvPr/>
        </p:nvSpPr>
        <p:spPr>
          <a:xfrm>
            <a:off x="395124" y="6201325"/>
            <a:ext cx="41564"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5" name="bk object 25"/>
          <p:cNvSpPr/>
          <p:nvPr/>
        </p:nvSpPr>
        <p:spPr>
          <a:xfrm>
            <a:off x="450417"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26" name="bk object 26"/>
          <p:cNvSpPr/>
          <p:nvPr/>
        </p:nvSpPr>
        <p:spPr>
          <a:xfrm>
            <a:off x="450417"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7" name="bk object 27"/>
          <p:cNvSpPr/>
          <p:nvPr/>
        </p:nvSpPr>
        <p:spPr>
          <a:xfrm>
            <a:off x="518067" y="6434184"/>
            <a:ext cx="159327"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8" name="bk object 28"/>
          <p:cNvSpPr/>
          <p:nvPr/>
        </p:nvSpPr>
        <p:spPr>
          <a:xfrm>
            <a:off x="373992" y="6434184"/>
            <a:ext cx="84282"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9" name="bk object 29"/>
          <p:cNvSpPr/>
          <p:nvPr/>
        </p:nvSpPr>
        <p:spPr>
          <a:xfrm>
            <a:off x="154306" y="6434184"/>
            <a:ext cx="159327"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30" name="bk object 30"/>
          <p:cNvSpPr/>
          <p:nvPr/>
        </p:nvSpPr>
        <p:spPr>
          <a:xfrm>
            <a:off x="154449"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31" name="bk object 31"/>
          <p:cNvSpPr/>
          <p:nvPr/>
        </p:nvSpPr>
        <p:spPr>
          <a:xfrm>
            <a:off x="154449"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 name="Holder 2"/>
          <p:cNvSpPr>
            <a:spLocks noGrp="1"/>
          </p:cNvSpPr>
          <p:nvPr>
            <p:ph type="title"/>
          </p:nvPr>
        </p:nvSpPr>
        <p:spPr>
          <a:xfrm>
            <a:off x="1228437" y="587510"/>
            <a:ext cx="6687126" cy="407356"/>
          </a:xfrm>
        </p:spPr>
        <p:txBody>
          <a:bodyPr lIns="0" tIns="0" rIns="0" bIns="0"/>
          <a:lstStyle>
            <a:lvl1pPr>
              <a:defRPr sz="2647" b="0" i="0">
                <a:solidFill>
                  <a:srgbClr val="0070B3"/>
                </a:solidFill>
                <a:latin typeface="Arvo"/>
                <a:cs typeface="Arv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5A7B20F-EFF3-4037-AD6D-4903F81B980C}" type="datetime1">
              <a:rPr lang="en-US" smtClean="0">
                <a:solidFill>
                  <a:prstClr val="black">
                    <a:tint val="75000"/>
                  </a:prstClr>
                </a:solidFill>
              </a:rPr>
              <a:pPr/>
              <a:t>3/14/2018</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111309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5493BC2-6168-4968-BFA7-AE252D41DEFF}" type="datetime1">
              <a:rPr lang="en-US" smtClean="0">
                <a:solidFill>
                  <a:prstClr val="black">
                    <a:tint val="75000"/>
                  </a:prstClr>
                </a:solidFill>
              </a:rPr>
              <a:pPr/>
              <a:t>3/14/2018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96320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C47B8FC-BBBB-4086-9499-DBBA94DB68ED}" type="datetime1">
              <a:rPr lang="en-US" smtClean="0">
                <a:solidFill>
                  <a:prstClr val="black">
                    <a:tint val="75000"/>
                  </a:prstClr>
                </a:solidFill>
              </a:rPr>
              <a:pPr/>
              <a:t>3/14/2018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142394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28437" y="587510"/>
            <a:ext cx="6687126" cy="407356"/>
          </a:xfrm>
        </p:spPr>
        <p:txBody>
          <a:bodyPr lIns="0" tIns="0" rIns="0" bIns="0"/>
          <a:lstStyle>
            <a:lvl1pPr>
              <a:defRPr sz="2647" b="0" i="0">
                <a:solidFill>
                  <a:srgbClr val="0070B3"/>
                </a:solidFill>
                <a:latin typeface="Arvo"/>
                <a:cs typeface="Arvo"/>
              </a:defRPr>
            </a:lvl1pPr>
          </a:lstStyle>
          <a:p>
            <a:endParaRPr/>
          </a:p>
        </p:txBody>
      </p:sp>
      <p:sp>
        <p:nvSpPr>
          <p:cNvPr id="3" name="Holder 3"/>
          <p:cNvSpPr>
            <a:spLocks noGrp="1"/>
          </p:cNvSpPr>
          <p:nvPr>
            <p:ph type="body" idx="1"/>
          </p:nvPr>
        </p:nvSpPr>
        <p:spPr>
          <a:xfrm>
            <a:off x="447963" y="2710523"/>
            <a:ext cx="8248073" cy="135743"/>
          </a:xfrm>
        </p:spPr>
        <p:txBody>
          <a:bodyPr lIns="0" tIns="0" rIns="0" bIns="0"/>
          <a:lstStyle>
            <a:lvl1pPr>
              <a:defRPr sz="882" b="0" i="0">
                <a:solidFill>
                  <a:srgbClr val="6D6E71"/>
                </a:solidFill>
                <a:latin typeface="Raleway"/>
                <a:cs typeface="Ralew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F939914-D41F-46D6-8676-9DB1835A3C5B}" type="datetime1">
              <a:rPr lang="en-US" smtClean="0">
                <a:solidFill>
                  <a:prstClr val="black">
                    <a:tint val="75000"/>
                  </a:prstClr>
                </a:solidFill>
              </a:rPr>
              <a:pPr/>
              <a:t>3/14/2018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60286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00545"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7" name="bk object 17"/>
          <p:cNvSpPr/>
          <p:nvPr/>
        </p:nvSpPr>
        <p:spPr>
          <a:xfrm>
            <a:off x="326177"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8" name="bk object 18"/>
          <p:cNvSpPr/>
          <p:nvPr/>
        </p:nvSpPr>
        <p:spPr>
          <a:xfrm>
            <a:off x="463513"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9" name="bk object 19"/>
          <p:cNvSpPr/>
          <p:nvPr/>
        </p:nvSpPr>
        <p:spPr>
          <a:xfrm>
            <a:off x="395124" y="6487968"/>
            <a:ext cx="41564"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0" name="bk object 20"/>
          <p:cNvSpPr/>
          <p:nvPr/>
        </p:nvSpPr>
        <p:spPr>
          <a:xfrm>
            <a:off x="326177"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1" name="bk object 21"/>
          <p:cNvSpPr/>
          <p:nvPr/>
        </p:nvSpPr>
        <p:spPr>
          <a:xfrm>
            <a:off x="463513"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2" name="bk object 22"/>
          <p:cNvSpPr/>
          <p:nvPr/>
        </p:nvSpPr>
        <p:spPr>
          <a:xfrm>
            <a:off x="466886" y="6414518"/>
            <a:ext cx="41564"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3" name="bk object 23"/>
          <p:cNvSpPr/>
          <p:nvPr/>
        </p:nvSpPr>
        <p:spPr>
          <a:xfrm>
            <a:off x="322726" y="6414518"/>
            <a:ext cx="41564"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4" name="bk object 24"/>
          <p:cNvSpPr/>
          <p:nvPr/>
        </p:nvSpPr>
        <p:spPr>
          <a:xfrm>
            <a:off x="395124" y="6201325"/>
            <a:ext cx="41564"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5" name="bk object 25"/>
          <p:cNvSpPr/>
          <p:nvPr/>
        </p:nvSpPr>
        <p:spPr>
          <a:xfrm>
            <a:off x="450417"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26" name="bk object 26"/>
          <p:cNvSpPr/>
          <p:nvPr/>
        </p:nvSpPr>
        <p:spPr>
          <a:xfrm>
            <a:off x="450417"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7" name="bk object 27"/>
          <p:cNvSpPr/>
          <p:nvPr/>
        </p:nvSpPr>
        <p:spPr>
          <a:xfrm>
            <a:off x="518067" y="6434184"/>
            <a:ext cx="159327"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8" name="bk object 28"/>
          <p:cNvSpPr/>
          <p:nvPr/>
        </p:nvSpPr>
        <p:spPr>
          <a:xfrm>
            <a:off x="373992" y="6434184"/>
            <a:ext cx="84282"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9" name="bk object 29"/>
          <p:cNvSpPr/>
          <p:nvPr/>
        </p:nvSpPr>
        <p:spPr>
          <a:xfrm>
            <a:off x="154306" y="6434184"/>
            <a:ext cx="159327"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30" name="bk object 30"/>
          <p:cNvSpPr/>
          <p:nvPr/>
        </p:nvSpPr>
        <p:spPr>
          <a:xfrm>
            <a:off x="154449"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31" name="bk object 31"/>
          <p:cNvSpPr/>
          <p:nvPr/>
        </p:nvSpPr>
        <p:spPr>
          <a:xfrm>
            <a:off x="154449"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 name="Holder 2"/>
          <p:cNvSpPr>
            <a:spLocks noGrp="1"/>
          </p:cNvSpPr>
          <p:nvPr>
            <p:ph type="title"/>
          </p:nvPr>
        </p:nvSpPr>
        <p:spPr>
          <a:xfrm>
            <a:off x="1228437" y="587510"/>
            <a:ext cx="6687126" cy="407356"/>
          </a:xfrm>
        </p:spPr>
        <p:txBody>
          <a:bodyPr lIns="0" tIns="0" rIns="0" bIns="0"/>
          <a:lstStyle>
            <a:lvl1pPr>
              <a:defRPr sz="2647" b="0" i="0">
                <a:solidFill>
                  <a:srgbClr val="0070B3"/>
                </a:solidFill>
                <a:latin typeface="Arvo"/>
                <a:cs typeface="Arvo"/>
              </a:defRPr>
            </a:lvl1pPr>
          </a:lstStyle>
          <a:p>
            <a:endParaRPr/>
          </a:p>
        </p:txBody>
      </p:sp>
      <p:sp>
        <p:nvSpPr>
          <p:cNvPr id="3" name="Holder 3"/>
          <p:cNvSpPr>
            <a:spLocks noGrp="1"/>
          </p:cNvSpPr>
          <p:nvPr>
            <p:ph sz="half" idx="2"/>
          </p:nvPr>
        </p:nvSpPr>
        <p:spPr>
          <a:xfrm>
            <a:off x="457200" y="1577340"/>
            <a:ext cx="397764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1538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86AB304-8D0E-4EB5-B84E-A08BF9C3014A}" type="datetime1">
              <a:rPr lang="en-US" smtClean="0">
                <a:solidFill>
                  <a:prstClr val="black">
                    <a:tint val="75000"/>
                  </a:prstClr>
                </a:solidFill>
              </a:rPr>
              <a:pPr/>
              <a:t>3/14/2018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230021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00545"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7" name="bk object 17"/>
          <p:cNvSpPr/>
          <p:nvPr/>
        </p:nvSpPr>
        <p:spPr>
          <a:xfrm>
            <a:off x="326177"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8" name="bk object 18"/>
          <p:cNvSpPr/>
          <p:nvPr/>
        </p:nvSpPr>
        <p:spPr>
          <a:xfrm>
            <a:off x="463513" y="6554218"/>
            <a:ext cx="41564"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9" name="bk object 19"/>
          <p:cNvSpPr/>
          <p:nvPr/>
        </p:nvSpPr>
        <p:spPr>
          <a:xfrm>
            <a:off x="395124" y="6487968"/>
            <a:ext cx="41564"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0" name="bk object 20"/>
          <p:cNvSpPr/>
          <p:nvPr/>
        </p:nvSpPr>
        <p:spPr>
          <a:xfrm>
            <a:off x="326177"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1" name="bk object 21"/>
          <p:cNvSpPr/>
          <p:nvPr/>
        </p:nvSpPr>
        <p:spPr>
          <a:xfrm>
            <a:off x="463513" y="6201326"/>
            <a:ext cx="41564"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2" name="bk object 22"/>
          <p:cNvSpPr/>
          <p:nvPr/>
        </p:nvSpPr>
        <p:spPr>
          <a:xfrm>
            <a:off x="466886" y="6414518"/>
            <a:ext cx="41564"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23" name="bk object 23"/>
          <p:cNvSpPr/>
          <p:nvPr/>
        </p:nvSpPr>
        <p:spPr>
          <a:xfrm>
            <a:off x="322726" y="6414518"/>
            <a:ext cx="41564"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24" name="bk object 24"/>
          <p:cNvSpPr/>
          <p:nvPr/>
        </p:nvSpPr>
        <p:spPr>
          <a:xfrm>
            <a:off x="395124" y="6201325"/>
            <a:ext cx="41564"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25" name="bk object 25"/>
          <p:cNvSpPr/>
          <p:nvPr/>
        </p:nvSpPr>
        <p:spPr>
          <a:xfrm>
            <a:off x="450417"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26" name="bk object 26"/>
          <p:cNvSpPr/>
          <p:nvPr/>
        </p:nvSpPr>
        <p:spPr>
          <a:xfrm>
            <a:off x="450417"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7" name="bk object 27"/>
          <p:cNvSpPr/>
          <p:nvPr/>
        </p:nvSpPr>
        <p:spPr>
          <a:xfrm>
            <a:off x="518067" y="6434184"/>
            <a:ext cx="159327"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8" name="bk object 28"/>
          <p:cNvSpPr/>
          <p:nvPr/>
        </p:nvSpPr>
        <p:spPr>
          <a:xfrm>
            <a:off x="373992" y="6434184"/>
            <a:ext cx="84282"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29" name="bk object 29"/>
          <p:cNvSpPr/>
          <p:nvPr/>
        </p:nvSpPr>
        <p:spPr>
          <a:xfrm>
            <a:off x="154306" y="6434184"/>
            <a:ext cx="159327"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30" name="bk object 30"/>
          <p:cNvSpPr/>
          <p:nvPr/>
        </p:nvSpPr>
        <p:spPr>
          <a:xfrm>
            <a:off x="154449" y="6364002"/>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31" name="bk object 31"/>
          <p:cNvSpPr/>
          <p:nvPr/>
        </p:nvSpPr>
        <p:spPr>
          <a:xfrm>
            <a:off x="154449" y="6503833"/>
            <a:ext cx="226867"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 name="Holder 2"/>
          <p:cNvSpPr>
            <a:spLocks noGrp="1"/>
          </p:cNvSpPr>
          <p:nvPr>
            <p:ph type="title"/>
          </p:nvPr>
        </p:nvSpPr>
        <p:spPr>
          <a:xfrm>
            <a:off x="1228437" y="587510"/>
            <a:ext cx="6687126" cy="407356"/>
          </a:xfrm>
        </p:spPr>
        <p:txBody>
          <a:bodyPr lIns="0" tIns="0" rIns="0" bIns="0"/>
          <a:lstStyle>
            <a:lvl1pPr>
              <a:defRPr sz="2647" b="0" i="0">
                <a:solidFill>
                  <a:srgbClr val="0070B3"/>
                </a:solidFill>
                <a:latin typeface="Arvo"/>
                <a:cs typeface="Arv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5A7B20F-EFF3-4037-AD6D-4903F81B980C}" type="datetime1">
              <a:rPr lang="en-US" smtClean="0">
                <a:solidFill>
                  <a:prstClr val="black">
                    <a:tint val="75000"/>
                  </a:prstClr>
                </a:solidFill>
              </a:rPr>
              <a:pPr/>
              <a:t>3/14/2018</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939598"/>
                </a:solidFill>
                <a:latin typeface="Times New Roman"/>
                <a:cs typeface="Times New Roman"/>
              </a:defRPr>
            </a:lvl1pPr>
          </a:lstStyle>
          <a:p>
            <a:pPr marL="22413"/>
            <a:fld id="{81D60167-4931-47E6-BA6A-407CBD079E47}" type="slidenum">
              <a:rPr lang="en-US" spc="9" smtClean="0"/>
              <a:pPr marL="22413"/>
              <a:t>‹#›</a:t>
            </a:fld>
            <a:endParaRPr lang="en-US" spc="9" dirty="0"/>
          </a:p>
        </p:txBody>
      </p:sp>
    </p:spTree>
    <p:extLst>
      <p:ext uri="{BB962C8B-B14F-4D97-AF65-F5344CB8AC3E}">
        <p14:creationId xmlns:p14="http://schemas.microsoft.com/office/powerpoint/2010/main" val="259535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28437" y="587510"/>
            <a:ext cx="6687126" cy="461665"/>
          </a:xfrm>
          <a:prstGeom prst="rect">
            <a:avLst/>
          </a:prstGeom>
        </p:spPr>
        <p:txBody>
          <a:bodyPr wrap="square" lIns="0" tIns="0" rIns="0" bIns="0">
            <a:spAutoFit/>
          </a:bodyPr>
          <a:lstStyle>
            <a:lvl1pPr>
              <a:defRPr sz="3000" b="0" i="0">
                <a:solidFill>
                  <a:srgbClr val="0070B3"/>
                </a:solidFill>
                <a:latin typeface="Arvo"/>
                <a:cs typeface="Arvo"/>
              </a:defRPr>
            </a:lvl1pPr>
          </a:lstStyle>
          <a:p>
            <a:endParaRPr/>
          </a:p>
        </p:txBody>
      </p:sp>
      <p:sp>
        <p:nvSpPr>
          <p:cNvPr id="3" name="Holder 3"/>
          <p:cNvSpPr>
            <a:spLocks noGrp="1"/>
          </p:cNvSpPr>
          <p:nvPr>
            <p:ph type="body" idx="1"/>
          </p:nvPr>
        </p:nvSpPr>
        <p:spPr>
          <a:xfrm>
            <a:off x="447963" y="2710523"/>
            <a:ext cx="8248073" cy="153888"/>
          </a:xfrm>
          <a:prstGeom prst="rect">
            <a:avLst/>
          </a:prstGeom>
        </p:spPr>
        <p:txBody>
          <a:bodyPr wrap="square" lIns="0" tIns="0" rIns="0" bIns="0">
            <a:spAutoFit/>
          </a:bodyPr>
          <a:lstStyle>
            <a:lvl1pPr>
              <a:defRPr sz="1000" b="0" i="0">
                <a:solidFill>
                  <a:srgbClr val="6D6E71"/>
                </a:solidFill>
                <a:latin typeface="Raleway"/>
                <a:cs typeface="Raleway"/>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pPr defTabSz="403433"/>
            <a:endParaRPr lang="en-US" dirty="0">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403433"/>
            <a:fld id="{C8AD2D3F-20DA-4381-ABFE-87652AC10B51}" type="datetime1">
              <a:rPr lang="en-US" smtClean="0">
                <a:solidFill>
                  <a:prstClr val="black">
                    <a:tint val="75000"/>
                  </a:prstClr>
                </a:solidFill>
              </a:rPr>
              <a:pPr defTabSz="403433"/>
              <a:t>3/14/2018</a:t>
            </a:fld>
            <a:endParaRPr lang="en-US" dirty="0">
              <a:solidFill>
                <a:prstClr val="black">
                  <a:tint val="75000"/>
                </a:prstClr>
              </a:solidFill>
            </a:endParaRPr>
          </a:p>
        </p:txBody>
      </p:sp>
      <p:sp>
        <p:nvSpPr>
          <p:cNvPr id="6" name="Holder 6"/>
          <p:cNvSpPr>
            <a:spLocks noGrp="1"/>
          </p:cNvSpPr>
          <p:nvPr>
            <p:ph type="sldNum" sz="quarter" idx="7"/>
          </p:nvPr>
        </p:nvSpPr>
        <p:spPr>
          <a:xfrm>
            <a:off x="4507345" y="6381704"/>
            <a:ext cx="188768" cy="162993"/>
          </a:xfrm>
          <a:prstGeom prst="rect">
            <a:avLst/>
          </a:prstGeom>
        </p:spPr>
        <p:txBody>
          <a:bodyPr wrap="square" lIns="0" tIns="0" rIns="0" bIns="0">
            <a:spAutoFit/>
          </a:bodyPr>
          <a:lstStyle>
            <a:lvl1pPr>
              <a:defRPr sz="1059" b="0" i="0">
                <a:solidFill>
                  <a:srgbClr val="939598"/>
                </a:solidFill>
                <a:latin typeface="Times New Roman"/>
                <a:cs typeface="Times New Roman"/>
              </a:defRPr>
            </a:lvl1pPr>
          </a:lstStyle>
          <a:p>
            <a:pPr marL="22413" defTabSz="403433"/>
            <a:fld id="{81D60167-4931-47E6-BA6A-407CBD079E47}" type="slidenum">
              <a:rPr lang="en-US" spc="9" smtClean="0"/>
              <a:pPr marL="22413" defTabSz="403433"/>
              <a:t>‹#›</a:t>
            </a:fld>
            <a:endParaRPr lang="en-US" spc="9" dirty="0"/>
          </a:p>
        </p:txBody>
      </p:sp>
    </p:spTree>
    <p:extLst>
      <p:ext uri="{BB962C8B-B14F-4D97-AF65-F5344CB8AC3E}">
        <p14:creationId xmlns:p14="http://schemas.microsoft.com/office/powerpoint/2010/main" val="3387542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28437" y="587510"/>
            <a:ext cx="6687126" cy="461665"/>
          </a:xfrm>
          <a:prstGeom prst="rect">
            <a:avLst/>
          </a:prstGeom>
        </p:spPr>
        <p:txBody>
          <a:bodyPr wrap="square" lIns="0" tIns="0" rIns="0" bIns="0">
            <a:spAutoFit/>
          </a:bodyPr>
          <a:lstStyle>
            <a:lvl1pPr>
              <a:defRPr sz="3000" b="0" i="0">
                <a:solidFill>
                  <a:srgbClr val="0070B3"/>
                </a:solidFill>
                <a:latin typeface="Arvo"/>
                <a:cs typeface="Arvo"/>
              </a:defRPr>
            </a:lvl1pPr>
          </a:lstStyle>
          <a:p>
            <a:endParaRPr/>
          </a:p>
        </p:txBody>
      </p:sp>
      <p:sp>
        <p:nvSpPr>
          <p:cNvPr id="3" name="Holder 3"/>
          <p:cNvSpPr>
            <a:spLocks noGrp="1"/>
          </p:cNvSpPr>
          <p:nvPr>
            <p:ph type="body" idx="1"/>
          </p:nvPr>
        </p:nvSpPr>
        <p:spPr>
          <a:xfrm>
            <a:off x="447963" y="2710523"/>
            <a:ext cx="8248073" cy="153888"/>
          </a:xfrm>
          <a:prstGeom prst="rect">
            <a:avLst/>
          </a:prstGeom>
        </p:spPr>
        <p:txBody>
          <a:bodyPr wrap="square" lIns="0" tIns="0" rIns="0" bIns="0">
            <a:spAutoFit/>
          </a:bodyPr>
          <a:lstStyle>
            <a:lvl1pPr>
              <a:defRPr sz="1000" b="0" i="0">
                <a:solidFill>
                  <a:srgbClr val="6D6E71"/>
                </a:solidFill>
                <a:latin typeface="Raleway"/>
                <a:cs typeface="Raleway"/>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pPr defTabSz="403433"/>
            <a:endParaRPr lang="en-US" dirty="0">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403433"/>
            <a:fld id="{C8AD2D3F-20DA-4381-ABFE-87652AC10B51}" type="datetime1">
              <a:rPr lang="en-US" smtClean="0">
                <a:solidFill>
                  <a:prstClr val="black">
                    <a:tint val="75000"/>
                  </a:prstClr>
                </a:solidFill>
              </a:rPr>
              <a:pPr defTabSz="403433"/>
              <a:t>3/14/2018</a:t>
            </a:fld>
            <a:endParaRPr lang="en-US" dirty="0">
              <a:solidFill>
                <a:prstClr val="black">
                  <a:tint val="75000"/>
                </a:prstClr>
              </a:solidFill>
            </a:endParaRPr>
          </a:p>
        </p:txBody>
      </p:sp>
      <p:sp>
        <p:nvSpPr>
          <p:cNvPr id="6" name="Holder 6"/>
          <p:cNvSpPr>
            <a:spLocks noGrp="1"/>
          </p:cNvSpPr>
          <p:nvPr>
            <p:ph type="sldNum" sz="quarter" idx="7"/>
          </p:nvPr>
        </p:nvSpPr>
        <p:spPr>
          <a:xfrm>
            <a:off x="4507345" y="6381704"/>
            <a:ext cx="188768" cy="162993"/>
          </a:xfrm>
          <a:prstGeom prst="rect">
            <a:avLst/>
          </a:prstGeom>
        </p:spPr>
        <p:txBody>
          <a:bodyPr wrap="square" lIns="0" tIns="0" rIns="0" bIns="0">
            <a:spAutoFit/>
          </a:bodyPr>
          <a:lstStyle>
            <a:lvl1pPr>
              <a:defRPr sz="1059" b="0" i="0">
                <a:solidFill>
                  <a:srgbClr val="939598"/>
                </a:solidFill>
                <a:latin typeface="Times New Roman"/>
                <a:cs typeface="Times New Roman"/>
              </a:defRPr>
            </a:lvl1pPr>
          </a:lstStyle>
          <a:p>
            <a:pPr marL="22413" defTabSz="403433"/>
            <a:fld id="{81D60167-4931-47E6-BA6A-407CBD079E47}" type="slidenum">
              <a:rPr lang="en-US" spc="9" smtClean="0"/>
              <a:pPr marL="22413" defTabSz="403433"/>
              <a:t>‹#›</a:t>
            </a:fld>
            <a:endParaRPr lang="en-US" spc="9" dirty="0"/>
          </a:p>
        </p:txBody>
      </p:sp>
    </p:spTree>
    <p:extLst>
      <p:ext uri="{BB962C8B-B14F-4D97-AF65-F5344CB8AC3E}">
        <p14:creationId xmlns:p14="http://schemas.microsoft.com/office/powerpoint/2010/main" val="9294032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Group 20"/>
          <p:cNvGrpSpPr/>
          <p:nvPr/>
        </p:nvGrpSpPr>
        <p:grpSpPr>
          <a:xfrm>
            <a:off x="134471" y="0"/>
            <a:ext cx="8875083" cy="6858000"/>
            <a:chOff x="0" y="0"/>
            <a:chExt cx="10058427" cy="7772400"/>
          </a:xfrm>
        </p:grpSpPr>
        <p:sp>
          <p:nvSpPr>
            <p:cNvPr id="2" name="object 2"/>
            <p:cNvSpPr/>
            <p:nvPr/>
          </p:nvSpPr>
          <p:spPr>
            <a:xfrm>
              <a:off x="0" y="0"/>
              <a:ext cx="10058400" cy="77724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0B3B5D"/>
            </a:solidFill>
          </p:spPr>
          <p:txBody>
            <a:bodyPr wrap="square" lIns="0" tIns="0" rIns="0" bIns="0" rtlCol="0"/>
            <a:lstStyle/>
            <a:p>
              <a:pPr defTabSz="403433"/>
              <a:endParaRPr sz="1588" dirty="0">
                <a:solidFill>
                  <a:prstClr val="black"/>
                </a:solidFill>
              </a:endParaRPr>
            </a:p>
          </p:txBody>
        </p:sp>
        <p:sp>
          <p:nvSpPr>
            <p:cNvPr id="3" name="object 3"/>
            <p:cNvSpPr/>
            <p:nvPr/>
          </p:nvSpPr>
          <p:spPr>
            <a:xfrm>
              <a:off x="0" y="3152140"/>
              <a:ext cx="4632960" cy="1115060"/>
            </a:xfrm>
            <a:custGeom>
              <a:avLst/>
              <a:gdLst/>
              <a:ahLst/>
              <a:cxnLst/>
              <a:rect l="l" t="t" r="r" b="b"/>
              <a:pathLst>
                <a:path w="4632960" h="1115060">
                  <a:moveTo>
                    <a:pt x="0" y="1115031"/>
                  </a:moveTo>
                  <a:lnTo>
                    <a:pt x="4528340" y="1114810"/>
                  </a:lnTo>
                  <a:lnTo>
                    <a:pt x="4579474" y="1111162"/>
                  </a:lnTo>
                  <a:lnTo>
                    <a:pt x="4617170" y="1092328"/>
                  </a:lnTo>
                  <a:lnTo>
                    <a:pt x="4631008" y="1046554"/>
                  </a:lnTo>
                  <a:lnTo>
                    <a:pt x="4632931" y="987340"/>
                  </a:lnTo>
                  <a:lnTo>
                    <a:pt x="4632928" y="127015"/>
                  </a:lnTo>
                  <a:lnTo>
                    <a:pt x="4632118" y="85022"/>
                  </a:lnTo>
                  <a:lnTo>
                    <a:pt x="4626224" y="41169"/>
                  </a:lnTo>
                  <a:lnTo>
                    <a:pt x="4601778" y="10560"/>
                  </a:lnTo>
                  <a:lnTo>
                    <a:pt x="4564454" y="1951"/>
                  </a:lnTo>
                  <a:lnTo>
                    <a:pt x="0" y="0"/>
                  </a:lnTo>
                  <a:lnTo>
                    <a:pt x="0" y="1115031"/>
                  </a:lnTo>
                </a:path>
              </a:pathLst>
            </a:custGeom>
            <a:solidFill>
              <a:srgbClr val="00BDF2"/>
            </a:solidFill>
          </p:spPr>
          <p:txBody>
            <a:bodyPr wrap="square" lIns="0" tIns="0" rIns="0" bIns="0" rtlCol="0"/>
            <a:lstStyle/>
            <a:p>
              <a:pPr defTabSz="403433"/>
              <a:endParaRPr sz="1588" dirty="0">
                <a:solidFill>
                  <a:prstClr val="black"/>
                </a:solidFill>
              </a:endParaRPr>
            </a:p>
          </p:txBody>
        </p:sp>
        <p:sp>
          <p:nvSpPr>
            <p:cNvPr id="4" name="object 4"/>
            <p:cNvSpPr/>
            <p:nvPr/>
          </p:nvSpPr>
          <p:spPr>
            <a:xfrm>
              <a:off x="8991627" y="3152139"/>
              <a:ext cx="1066800" cy="1115060"/>
            </a:xfrm>
            <a:custGeom>
              <a:avLst/>
              <a:gdLst/>
              <a:ahLst/>
              <a:cxnLst/>
              <a:rect l="l" t="t" r="r" b="b"/>
              <a:pathLst>
                <a:path w="1066800" h="1115060">
                  <a:moveTo>
                    <a:pt x="1066772" y="5"/>
                  </a:moveTo>
                  <a:lnTo>
                    <a:pt x="152371" y="0"/>
                  </a:lnTo>
                  <a:lnTo>
                    <a:pt x="104590" y="249"/>
                  </a:lnTo>
                  <a:lnTo>
                    <a:pt x="84994" y="841"/>
                  </a:lnTo>
                  <a:lnTo>
                    <a:pt x="41141" y="6735"/>
                  </a:lnTo>
                  <a:lnTo>
                    <a:pt x="10532" y="31181"/>
                  </a:lnTo>
                  <a:lnTo>
                    <a:pt x="1923" y="68505"/>
                  </a:lnTo>
                  <a:lnTo>
                    <a:pt x="0" y="127719"/>
                  </a:lnTo>
                  <a:lnTo>
                    <a:pt x="2" y="988044"/>
                  </a:lnTo>
                  <a:lnTo>
                    <a:pt x="813" y="1030036"/>
                  </a:lnTo>
                  <a:lnTo>
                    <a:pt x="6706" y="1073889"/>
                  </a:lnTo>
                  <a:lnTo>
                    <a:pt x="31152" y="1104499"/>
                  </a:lnTo>
                  <a:lnTo>
                    <a:pt x="68477" y="1113108"/>
                  </a:lnTo>
                  <a:lnTo>
                    <a:pt x="1066772" y="1115037"/>
                  </a:lnTo>
                  <a:lnTo>
                    <a:pt x="1066772" y="5"/>
                  </a:lnTo>
                </a:path>
              </a:pathLst>
            </a:custGeom>
            <a:solidFill>
              <a:srgbClr val="00BDF2"/>
            </a:solidFill>
          </p:spPr>
          <p:txBody>
            <a:bodyPr wrap="square" lIns="0" tIns="0" rIns="0" bIns="0" rtlCol="0"/>
            <a:lstStyle/>
            <a:p>
              <a:pPr defTabSz="403433"/>
              <a:endParaRPr sz="1588" dirty="0">
                <a:solidFill>
                  <a:prstClr val="black"/>
                </a:solidFill>
              </a:endParaRPr>
            </a:p>
          </p:txBody>
        </p:sp>
        <p:sp>
          <p:nvSpPr>
            <p:cNvPr id="5" name="object 5"/>
            <p:cNvSpPr/>
            <p:nvPr/>
          </p:nvSpPr>
          <p:spPr>
            <a:xfrm>
              <a:off x="6509422" y="3624043"/>
              <a:ext cx="53975" cy="205740"/>
            </a:xfrm>
            <a:custGeom>
              <a:avLst/>
              <a:gdLst/>
              <a:ahLst/>
              <a:cxnLst/>
              <a:rect l="l" t="t" r="r" b="b"/>
              <a:pathLst>
                <a:path w="53975" h="205739">
                  <a:moveTo>
                    <a:pt x="51765" y="0"/>
                  </a:moveTo>
                  <a:lnTo>
                    <a:pt x="1866" y="0"/>
                  </a:lnTo>
                  <a:lnTo>
                    <a:pt x="0" y="1866"/>
                  </a:lnTo>
                  <a:lnTo>
                    <a:pt x="0" y="203580"/>
                  </a:lnTo>
                  <a:lnTo>
                    <a:pt x="1866" y="205447"/>
                  </a:lnTo>
                  <a:lnTo>
                    <a:pt x="51765" y="205447"/>
                  </a:lnTo>
                  <a:lnTo>
                    <a:pt x="53632" y="203580"/>
                  </a:lnTo>
                  <a:lnTo>
                    <a:pt x="53632" y="1866"/>
                  </a:lnTo>
                  <a:lnTo>
                    <a:pt x="517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6687675" y="3624043"/>
              <a:ext cx="53975" cy="205740"/>
            </a:xfrm>
            <a:custGeom>
              <a:avLst/>
              <a:gdLst/>
              <a:ahLst/>
              <a:cxnLst/>
              <a:rect l="l" t="t" r="r" b="b"/>
              <a:pathLst>
                <a:path w="53975" h="205739">
                  <a:moveTo>
                    <a:pt x="51765" y="0"/>
                  </a:moveTo>
                  <a:lnTo>
                    <a:pt x="1866" y="0"/>
                  </a:lnTo>
                  <a:lnTo>
                    <a:pt x="0" y="1866"/>
                  </a:lnTo>
                  <a:lnTo>
                    <a:pt x="0" y="203580"/>
                  </a:lnTo>
                  <a:lnTo>
                    <a:pt x="1866" y="205447"/>
                  </a:lnTo>
                  <a:lnTo>
                    <a:pt x="51765" y="205447"/>
                  </a:lnTo>
                  <a:lnTo>
                    <a:pt x="53632" y="203580"/>
                  </a:lnTo>
                  <a:lnTo>
                    <a:pt x="53632" y="1866"/>
                  </a:lnTo>
                  <a:lnTo>
                    <a:pt x="517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6598911" y="3535448"/>
              <a:ext cx="53975" cy="294640"/>
            </a:xfrm>
            <a:custGeom>
              <a:avLst/>
              <a:gdLst/>
              <a:ahLst/>
              <a:cxnLst/>
              <a:rect l="l" t="t" r="r" b="b"/>
              <a:pathLst>
                <a:path w="53975" h="294639">
                  <a:moveTo>
                    <a:pt x="51765" y="0"/>
                  </a:moveTo>
                  <a:lnTo>
                    <a:pt x="1866" y="0"/>
                  </a:lnTo>
                  <a:lnTo>
                    <a:pt x="0" y="1854"/>
                  </a:lnTo>
                  <a:lnTo>
                    <a:pt x="0" y="292176"/>
                  </a:lnTo>
                  <a:lnTo>
                    <a:pt x="1866" y="294043"/>
                  </a:lnTo>
                  <a:lnTo>
                    <a:pt x="51765" y="294043"/>
                  </a:lnTo>
                  <a:lnTo>
                    <a:pt x="53632" y="292176"/>
                  </a:lnTo>
                  <a:lnTo>
                    <a:pt x="53632" y="1854"/>
                  </a:lnTo>
                  <a:lnTo>
                    <a:pt x="51765"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6509422" y="3152136"/>
              <a:ext cx="53975" cy="205740"/>
            </a:xfrm>
            <a:custGeom>
              <a:avLst/>
              <a:gdLst/>
              <a:ahLst/>
              <a:cxnLst/>
              <a:rect l="l" t="t" r="r" b="b"/>
              <a:pathLst>
                <a:path w="53975" h="205739">
                  <a:moveTo>
                    <a:pt x="51765" y="0"/>
                  </a:moveTo>
                  <a:lnTo>
                    <a:pt x="1866" y="0"/>
                  </a:lnTo>
                  <a:lnTo>
                    <a:pt x="0" y="1879"/>
                  </a:lnTo>
                  <a:lnTo>
                    <a:pt x="0" y="203593"/>
                  </a:lnTo>
                  <a:lnTo>
                    <a:pt x="1866" y="205447"/>
                  </a:lnTo>
                  <a:lnTo>
                    <a:pt x="51765" y="205447"/>
                  </a:lnTo>
                  <a:lnTo>
                    <a:pt x="53632" y="203593"/>
                  </a:lnTo>
                  <a:lnTo>
                    <a:pt x="53632" y="1879"/>
                  </a:lnTo>
                  <a:lnTo>
                    <a:pt x="517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6687675" y="3152136"/>
              <a:ext cx="53975" cy="205740"/>
            </a:xfrm>
            <a:custGeom>
              <a:avLst/>
              <a:gdLst/>
              <a:ahLst/>
              <a:cxnLst/>
              <a:rect l="l" t="t" r="r" b="b"/>
              <a:pathLst>
                <a:path w="53975" h="205739">
                  <a:moveTo>
                    <a:pt x="51765" y="0"/>
                  </a:moveTo>
                  <a:lnTo>
                    <a:pt x="1866" y="0"/>
                  </a:lnTo>
                  <a:lnTo>
                    <a:pt x="0" y="1879"/>
                  </a:lnTo>
                  <a:lnTo>
                    <a:pt x="0" y="203593"/>
                  </a:lnTo>
                  <a:lnTo>
                    <a:pt x="1866" y="205447"/>
                  </a:lnTo>
                  <a:lnTo>
                    <a:pt x="51765" y="205447"/>
                  </a:lnTo>
                  <a:lnTo>
                    <a:pt x="53632" y="203593"/>
                  </a:lnTo>
                  <a:lnTo>
                    <a:pt x="53632" y="1879"/>
                  </a:lnTo>
                  <a:lnTo>
                    <a:pt x="517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6692051" y="3437227"/>
              <a:ext cx="53975" cy="107314"/>
            </a:xfrm>
            <a:custGeom>
              <a:avLst/>
              <a:gdLst/>
              <a:ahLst/>
              <a:cxnLst/>
              <a:rect l="l" t="t" r="r" b="b"/>
              <a:pathLst>
                <a:path w="53975" h="107314">
                  <a:moveTo>
                    <a:pt x="51765" y="0"/>
                  </a:moveTo>
                  <a:lnTo>
                    <a:pt x="1854" y="0"/>
                  </a:lnTo>
                  <a:lnTo>
                    <a:pt x="0" y="1854"/>
                  </a:lnTo>
                  <a:lnTo>
                    <a:pt x="0" y="105092"/>
                  </a:lnTo>
                  <a:lnTo>
                    <a:pt x="1854" y="106946"/>
                  </a:lnTo>
                  <a:lnTo>
                    <a:pt x="51765" y="106946"/>
                  </a:lnTo>
                  <a:lnTo>
                    <a:pt x="53619" y="105092"/>
                  </a:lnTo>
                  <a:lnTo>
                    <a:pt x="53619" y="1854"/>
                  </a:lnTo>
                  <a:lnTo>
                    <a:pt x="517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6504944" y="3437227"/>
              <a:ext cx="53975" cy="107314"/>
            </a:xfrm>
            <a:custGeom>
              <a:avLst/>
              <a:gdLst/>
              <a:ahLst/>
              <a:cxnLst/>
              <a:rect l="l" t="t" r="r" b="b"/>
              <a:pathLst>
                <a:path w="53975" h="107314">
                  <a:moveTo>
                    <a:pt x="51765" y="0"/>
                  </a:moveTo>
                  <a:lnTo>
                    <a:pt x="1866" y="0"/>
                  </a:lnTo>
                  <a:lnTo>
                    <a:pt x="0" y="1854"/>
                  </a:lnTo>
                  <a:lnTo>
                    <a:pt x="0" y="105092"/>
                  </a:lnTo>
                  <a:lnTo>
                    <a:pt x="1866" y="106946"/>
                  </a:lnTo>
                  <a:lnTo>
                    <a:pt x="51765" y="106946"/>
                  </a:lnTo>
                  <a:lnTo>
                    <a:pt x="53632" y="105092"/>
                  </a:lnTo>
                  <a:lnTo>
                    <a:pt x="53632" y="1854"/>
                  </a:lnTo>
                  <a:lnTo>
                    <a:pt x="517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6598911" y="3152136"/>
              <a:ext cx="53975" cy="294640"/>
            </a:xfrm>
            <a:custGeom>
              <a:avLst/>
              <a:gdLst/>
              <a:ahLst/>
              <a:cxnLst/>
              <a:rect l="l" t="t" r="r" b="b"/>
              <a:pathLst>
                <a:path w="53975" h="294639">
                  <a:moveTo>
                    <a:pt x="51765" y="0"/>
                  </a:moveTo>
                  <a:lnTo>
                    <a:pt x="1866" y="0"/>
                  </a:lnTo>
                  <a:lnTo>
                    <a:pt x="0" y="1879"/>
                  </a:lnTo>
                  <a:lnTo>
                    <a:pt x="0" y="292188"/>
                  </a:lnTo>
                  <a:lnTo>
                    <a:pt x="1866" y="294043"/>
                  </a:lnTo>
                  <a:lnTo>
                    <a:pt x="51765" y="294043"/>
                  </a:lnTo>
                  <a:lnTo>
                    <a:pt x="53632" y="292188"/>
                  </a:lnTo>
                  <a:lnTo>
                    <a:pt x="53632" y="1879"/>
                  </a:lnTo>
                  <a:lnTo>
                    <a:pt x="51765"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6670675" y="3369676"/>
              <a:ext cx="294640" cy="53975"/>
            </a:xfrm>
            <a:custGeom>
              <a:avLst/>
              <a:gdLst/>
              <a:ahLst/>
              <a:cxnLst/>
              <a:rect l="l" t="t" r="r" b="b"/>
              <a:pathLst>
                <a:path w="294640" h="53975">
                  <a:moveTo>
                    <a:pt x="292163" y="0"/>
                  </a:moveTo>
                  <a:lnTo>
                    <a:pt x="1854" y="0"/>
                  </a:lnTo>
                  <a:lnTo>
                    <a:pt x="0" y="1866"/>
                  </a:lnTo>
                  <a:lnTo>
                    <a:pt x="0" y="51765"/>
                  </a:lnTo>
                  <a:lnTo>
                    <a:pt x="1854" y="53632"/>
                  </a:lnTo>
                  <a:lnTo>
                    <a:pt x="292163" y="53632"/>
                  </a:lnTo>
                  <a:lnTo>
                    <a:pt x="294030" y="51765"/>
                  </a:lnTo>
                  <a:lnTo>
                    <a:pt x="294030" y="1866"/>
                  </a:lnTo>
                  <a:lnTo>
                    <a:pt x="292163"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6670675" y="3556668"/>
              <a:ext cx="294640" cy="53975"/>
            </a:xfrm>
            <a:custGeom>
              <a:avLst/>
              <a:gdLst/>
              <a:ahLst/>
              <a:cxnLst/>
              <a:rect l="l" t="t" r="r" b="b"/>
              <a:pathLst>
                <a:path w="294640" h="53975">
                  <a:moveTo>
                    <a:pt x="292163" y="0"/>
                  </a:moveTo>
                  <a:lnTo>
                    <a:pt x="1854" y="0"/>
                  </a:lnTo>
                  <a:lnTo>
                    <a:pt x="0" y="1866"/>
                  </a:lnTo>
                  <a:lnTo>
                    <a:pt x="0" y="51765"/>
                  </a:lnTo>
                  <a:lnTo>
                    <a:pt x="1854" y="53632"/>
                  </a:lnTo>
                  <a:lnTo>
                    <a:pt x="292163" y="53632"/>
                  </a:lnTo>
                  <a:lnTo>
                    <a:pt x="294030" y="51765"/>
                  </a:lnTo>
                  <a:lnTo>
                    <a:pt x="294030" y="1866"/>
                  </a:lnTo>
                  <a:lnTo>
                    <a:pt x="292163"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6758481" y="3463530"/>
              <a:ext cx="206375" cy="53975"/>
            </a:xfrm>
            <a:custGeom>
              <a:avLst/>
              <a:gdLst/>
              <a:ahLst/>
              <a:cxnLst/>
              <a:rect l="l" t="t" r="r" b="b"/>
              <a:pathLst>
                <a:path w="206375" h="53975">
                  <a:moveTo>
                    <a:pt x="204368" y="0"/>
                  </a:moveTo>
                  <a:lnTo>
                    <a:pt x="1854" y="0"/>
                  </a:lnTo>
                  <a:lnTo>
                    <a:pt x="0" y="1866"/>
                  </a:lnTo>
                  <a:lnTo>
                    <a:pt x="0" y="51765"/>
                  </a:lnTo>
                  <a:lnTo>
                    <a:pt x="1854" y="53632"/>
                  </a:lnTo>
                  <a:lnTo>
                    <a:pt x="204368" y="53632"/>
                  </a:lnTo>
                  <a:lnTo>
                    <a:pt x="206235" y="51765"/>
                  </a:lnTo>
                  <a:lnTo>
                    <a:pt x="206235" y="1866"/>
                  </a:lnTo>
                  <a:lnTo>
                    <a:pt x="204368"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6571481" y="3463530"/>
              <a:ext cx="109220" cy="53975"/>
            </a:xfrm>
            <a:custGeom>
              <a:avLst/>
              <a:gdLst/>
              <a:ahLst/>
              <a:cxnLst/>
              <a:rect l="l" t="t" r="r" b="b"/>
              <a:pathLst>
                <a:path w="109220" h="53975">
                  <a:moveTo>
                    <a:pt x="107137" y="0"/>
                  </a:moveTo>
                  <a:lnTo>
                    <a:pt x="1866" y="0"/>
                  </a:lnTo>
                  <a:lnTo>
                    <a:pt x="0" y="1866"/>
                  </a:lnTo>
                  <a:lnTo>
                    <a:pt x="0" y="51765"/>
                  </a:lnTo>
                  <a:lnTo>
                    <a:pt x="1866" y="53632"/>
                  </a:lnTo>
                  <a:lnTo>
                    <a:pt x="107137" y="53632"/>
                  </a:lnTo>
                  <a:lnTo>
                    <a:pt x="108991" y="51765"/>
                  </a:lnTo>
                  <a:lnTo>
                    <a:pt x="108991" y="1866"/>
                  </a:lnTo>
                  <a:lnTo>
                    <a:pt x="107137"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6286346" y="3463530"/>
              <a:ext cx="206375" cy="53975"/>
            </a:xfrm>
            <a:custGeom>
              <a:avLst/>
              <a:gdLst/>
              <a:ahLst/>
              <a:cxnLst/>
              <a:rect l="l" t="t" r="r" b="b"/>
              <a:pathLst>
                <a:path w="206375" h="53975">
                  <a:moveTo>
                    <a:pt x="204368" y="0"/>
                  </a:moveTo>
                  <a:lnTo>
                    <a:pt x="1866" y="0"/>
                  </a:lnTo>
                  <a:lnTo>
                    <a:pt x="0" y="1866"/>
                  </a:lnTo>
                  <a:lnTo>
                    <a:pt x="0" y="51765"/>
                  </a:lnTo>
                  <a:lnTo>
                    <a:pt x="1866" y="53632"/>
                  </a:lnTo>
                  <a:lnTo>
                    <a:pt x="204368" y="53632"/>
                  </a:lnTo>
                  <a:lnTo>
                    <a:pt x="206235" y="51765"/>
                  </a:lnTo>
                  <a:lnTo>
                    <a:pt x="206235" y="1866"/>
                  </a:lnTo>
                  <a:lnTo>
                    <a:pt x="204368"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8" name="object 18"/>
            <p:cNvSpPr/>
            <p:nvPr/>
          </p:nvSpPr>
          <p:spPr>
            <a:xfrm>
              <a:off x="6286526" y="3369676"/>
              <a:ext cx="294640" cy="53975"/>
            </a:xfrm>
            <a:custGeom>
              <a:avLst/>
              <a:gdLst/>
              <a:ahLst/>
              <a:cxnLst/>
              <a:rect l="l" t="t" r="r" b="b"/>
              <a:pathLst>
                <a:path w="294640" h="53975">
                  <a:moveTo>
                    <a:pt x="292176" y="0"/>
                  </a:moveTo>
                  <a:lnTo>
                    <a:pt x="1854" y="0"/>
                  </a:lnTo>
                  <a:lnTo>
                    <a:pt x="0" y="1866"/>
                  </a:lnTo>
                  <a:lnTo>
                    <a:pt x="0" y="51765"/>
                  </a:lnTo>
                  <a:lnTo>
                    <a:pt x="1854" y="53632"/>
                  </a:lnTo>
                  <a:lnTo>
                    <a:pt x="292176" y="53632"/>
                  </a:lnTo>
                  <a:lnTo>
                    <a:pt x="294030" y="51765"/>
                  </a:lnTo>
                  <a:lnTo>
                    <a:pt x="294030" y="1866"/>
                  </a:lnTo>
                  <a:lnTo>
                    <a:pt x="292176"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9" name="object 19"/>
            <p:cNvSpPr/>
            <p:nvPr/>
          </p:nvSpPr>
          <p:spPr>
            <a:xfrm>
              <a:off x="6286526" y="3556668"/>
              <a:ext cx="294640" cy="53975"/>
            </a:xfrm>
            <a:custGeom>
              <a:avLst/>
              <a:gdLst/>
              <a:ahLst/>
              <a:cxnLst/>
              <a:rect l="l" t="t" r="r" b="b"/>
              <a:pathLst>
                <a:path w="294640" h="53975">
                  <a:moveTo>
                    <a:pt x="292176" y="0"/>
                  </a:moveTo>
                  <a:lnTo>
                    <a:pt x="1854" y="0"/>
                  </a:lnTo>
                  <a:lnTo>
                    <a:pt x="0" y="1866"/>
                  </a:lnTo>
                  <a:lnTo>
                    <a:pt x="0" y="51765"/>
                  </a:lnTo>
                  <a:lnTo>
                    <a:pt x="1854" y="53632"/>
                  </a:lnTo>
                  <a:lnTo>
                    <a:pt x="292176" y="53632"/>
                  </a:lnTo>
                  <a:lnTo>
                    <a:pt x="294030" y="51765"/>
                  </a:lnTo>
                  <a:lnTo>
                    <a:pt x="294030" y="1866"/>
                  </a:lnTo>
                  <a:lnTo>
                    <a:pt x="292176"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0" name="object 20"/>
            <p:cNvSpPr/>
            <p:nvPr/>
          </p:nvSpPr>
          <p:spPr>
            <a:xfrm>
              <a:off x="5486401" y="4084923"/>
              <a:ext cx="2278265" cy="212078"/>
            </a:xfrm>
            <a:prstGeom prst="rect">
              <a:avLst/>
            </a:prstGeom>
            <a:blipFill>
              <a:blip r:embed="rId3" cstate="print"/>
              <a:stretch>
                <a:fillRect/>
              </a:stretch>
            </a:blipFill>
          </p:spPr>
          <p:txBody>
            <a:bodyPr wrap="square" lIns="0" tIns="0" rIns="0" bIns="0" rtlCol="0"/>
            <a:lstStyle/>
            <a:p>
              <a:pPr defTabSz="403433"/>
              <a:endParaRPr sz="1588" dirty="0">
                <a:solidFill>
                  <a:prstClr val="black"/>
                </a:solidFill>
              </a:endParaRPr>
            </a:p>
          </p:txBody>
        </p:sp>
      </p:grpSp>
      <p:sp>
        <p:nvSpPr>
          <p:cNvPr id="22" name="Date Placeholder 21"/>
          <p:cNvSpPr>
            <a:spLocks noGrp="1"/>
          </p:cNvSpPr>
          <p:nvPr>
            <p:ph type="dt" sz="half" idx="6"/>
          </p:nvPr>
        </p:nvSpPr>
        <p:spPr/>
        <p:txBody>
          <a:bodyPr/>
          <a:lstStyle/>
          <a:p>
            <a:fld id="{FAA95BFB-3E18-49E8-8995-3A086ACD422D}" type="datetime1">
              <a:rPr lang="en-US" smtClean="0">
                <a:solidFill>
                  <a:prstClr val="black">
                    <a:tint val="75000"/>
                  </a:prstClr>
                </a:solidFill>
              </a:rPr>
              <a:pPr/>
              <a:t>3/14/2018</a:t>
            </a:fld>
            <a:endParaRPr lang="en-US" dirty="0">
              <a:solidFill>
                <a:prstClr val="black">
                  <a:tint val="75000"/>
                </a:prstClr>
              </a:solidFill>
            </a:endParaRPr>
          </a:p>
        </p:txBody>
      </p:sp>
      <p:sp>
        <p:nvSpPr>
          <p:cNvPr id="23" name="Slide Number Placeholder 22"/>
          <p:cNvSpPr>
            <a:spLocks noGrp="1"/>
          </p:cNvSpPr>
          <p:nvPr>
            <p:ph type="sldNum" sz="quarter" idx="7"/>
          </p:nvPr>
        </p:nvSpPr>
        <p:spPr/>
        <p:txBody>
          <a:bodyPr/>
          <a:lstStyle/>
          <a:p>
            <a:pPr marL="22413"/>
            <a:fld id="{81D60167-4931-47E6-BA6A-407CBD079E47}" type="slidenum">
              <a:rPr lang="en-US" spc="9"/>
              <a:pPr marL="22413"/>
              <a:t>1</a:t>
            </a:fld>
            <a:endParaRPr lang="en-US" spc="9" dirty="0"/>
          </a:p>
        </p:txBody>
      </p:sp>
    </p:spTree>
    <p:extLst>
      <p:ext uri="{BB962C8B-B14F-4D97-AF65-F5344CB8AC3E}">
        <p14:creationId xmlns:p14="http://schemas.microsoft.com/office/powerpoint/2010/main" val="373162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4" name="object 4"/>
          <p:cNvSpPr txBox="1"/>
          <p:nvPr/>
        </p:nvSpPr>
        <p:spPr>
          <a:xfrm>
            <a:off x="1227614" y="2461295"/>
            <a:ext cx="7101377" cy="515975"/>
          </a:xfrm>
          <a:prstGeom prst="rect">
            <a:avLst/>
          </a:prstGeom>
        </p:spPr>
        <p:txBody>
          <a:bodyPr vert="horz" wrap="square" lIns="0" tIns="0" rIns="0" bIns="0" rtlCol="0">
            <a:spAutoFit/>
          </a:bodyPr>
          <a:lstStyle/>
          <a:p>
            <a:pPr marL="11113" marR="4483" indent="49213" defTabSz="403433"/>
            <a:r>
              <a:rPr lang="en-US" sz="3353" dirty="0">
                <a:solidFill>
                  <a:prstClr val="black"/>
                </a:solidFill>
                <a:latin typeface="Arvo"/>
                <a:cs typeface="Arvo"/>
              </a:rPr>
              <a:t>Alignment Health Plan Model of Care</a:t>
            </a:r>
            <a:endParaRPr sz="3353" dirty="0">
              <a:solidFill>
                <a:prstClr val="black"/>
              </a:solidFill>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10</a:t>
            </a:fld>
            <a:endParaRPr spc="9" dirty="0"/>
          </a:p>
        </p:txBody>
      </p:sp>
    </p:spTree>
    <p:extLst>
      <p:ext uri="{BB962C8B-B14F-4D97-AF65-F5344CB8AC3E}">
        <p14:creationId xmlns:p14="http://schemas.microsoft.com/office/powerpoint/2010/main" val="26570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384" y="4775283"/>
            <a:ext cx="5080000" cy="1775460"/>
          </a:xfrm>
          <a:prstGeom prst="rect">
            <a:avLst/>
          </a:prstGeom>
        </p:spPr>
      </p:pic>
      <p:sp>
        <p:nvSpPr>
          <p:cNvPr id="2" name="Title 1"/>
          <p:cNvSpPr>
            <a:spLocks noGrp="1"/>
          </p:cNvSpPr>
          <p:nvPr>
            <p:ph type="title"/>
          </p:nvPr>
        </p:nvSpPr>
        <p:spPr>
          <a:xfrm>
            <a:off x="1163782" y="477601"/>
            <a:ext cx="6687126" cy="814710"/>
          </a:xfrm>
        </p:spPr>
        <p:txBody>
          <a:bodyPr/>
          <a:lstStyle/>
          <a:p>
            <a:r>
              <a:rPr lang="en-US" dirty="0"/>
              <a:t>Alignment Health Plan (CA)</a:t>
            </a:r>
            <a:br>
              <a:rPr lang="en-US" dirty="0"/>
            </a:br>
            <a:r>
              <a:rPr lang="en-US" dirty="0"/>
              <a:t>Model of Care</a:t>
            </a:r>
          </a:p>
        </p:txBody>
      </p:sp>
      <p:sp>
        <p:nvSpPr>
          <p:cNvPr id="3" name="Date Placeholder 2"/>
          <p:cNvSpPr>
            <a:spLocks noGrp="1"/>
          </p:cNvSpPr>
          <p:nvPr>
            <p:ph type="dt" sz="half" idx="6"/>
          </p:nvPr>
        </p:nvSpPr>
        <p:spPr/>
        <p:txBody>
          <a:bodyPr/>
          <a:lstStyle/>
          <a:p>
            <a:fld id="{65A7B20F-EFF3-4037-AD6D-4903F81B980C}" type="datetime1">
              <a:rPr lang="en-US" smtClean="0">
                <a:solidFill>
                  <a:prstClr val="black">
                    <a:tint val="75000"/>
                  </a:prstClr>
                </a:solidFill>
              </a:rPr>
              <a:pPr/>
              <a:t>3/14/2018</a:t>
            </a:fld>
            <a:endParaRPr lang="en-US"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smtClean="0"/>
              <a:pPr marL="22413"/>
              <a:t>11</a:t>
            </a:fld>
            <a:endParaRPr lang="en-US" spc="9" dirty="0"/>
          </a:p>
        </p:txBody>
      </p:sp>
      <p:sp>
        <p:nvSpPr>
          <p:cNvPr id="6" name="TextBox 5"/>
          <p:cNvSpPr txBox="1"/>
          <p:nvPr/>
        </p:nvSpPr>
        <p:spPr>
          <a:xfrm>
            <a:off x="1076998" y="1392439"/>
            <a:ext cx="7238230" cy="398570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Offered in Los Angeles County and Orange County only</a:t>
            </a:r>
          </a:p>
          <a:p>
            <a:pPr marL="285750" indent="-285750">
              <a:spcBef>
                <a:spcPts val="600"/>
              </a:spcBef>
              <a:buFont typeface="Arial" panose="020B0604020202020204" pitchFamily="34" charset="0"/>
              <a:buChar char="•"/>
            </a:pPr>
            <a:r>
              <a:rPr lang="en-US" sz="2400" dirty="0"/>
              <a:t>Chronic Conditions SNP  (C-SNP) 	</a:t>
            </a:r>
          </a:p>
          <a:p>
            <a:pPr marL="742950" lvl="1" indent="-285750">
              <a:spcBef>
                <a:spcPts val="600"/>
              </a:spcBef>
              <a:buFont typeface="Arial" panose="020B0604020202020204" pitchFamily="34" charset="0"/>
              <a:buChar char="•"/>
            </a:pPr>
            <a:r>
              <a:rPr lang="en-US" sz="2400" dirty="0"/>
              <a:t>Diabetes, Chronic Heart Failure, Cardiovascular Disease</a:t>
            </a:r>
          </a:p>
          <a:p>
            <a:pPr marL="285750" indent="-285750">
              <a:spcBef>
                <a:spcPts val="600"/>
              </a:spcBef>
              <a:buFont typeface="Arial" panose="020B0604020202020204" pitchFamily="34" charset="0"/>
              <a:buChar char="•"/>
            </a:pPr>
            <a:r>
              <a:rPr lang="en-US" sz="2400" dirty="0"/>
              <a:t>Plan Benefit Package– H3815-010</a:t>
            </a:r>
          </a:p>
          <a:p>
            <a:pPr marL="285750" indent="-285750">
              <a:spcBef>
                <a:spcPts val="600"/>
              </a:spcBef>
              <a:buFont typeface="Arial" panose="020B0604020202020204" pitchFamily="34" charset="0"/>
              <a:buChar char="•"/>
            </a:pPr>
            <a:r>
              <a:rPr lang="en-US" sz="2400" dirty="0"/>
              <a:t>Product Name: Heart &amp; Diabetes (HMO SNP)</a:t>
            </a:r>
          </a:p>
          <a:p>
            <a:pPr marL="285750" indent="-285750">
              <a:spcBef>
                <a:spcPts val="600"/>
              </a:spcBef>
              <a:buFont typeface="Arial" panose="020B0604020202020204" pitchFamily="34" charset="0"/>
              <a:buChar char="•"/>
            </a:pPr>
            <a:r>
              <a:rPr lang="en-US" sz="2400" dirty="0"/>
              <a:t>C-SNP Case Management is </a:t>
            </a:r>
            <a:r>
              <a:rPr lang="en-US" sz="2400" u="sng" dirty="0"/>
              <a:t>NOT</a:t>
            </a:r>
            <a:r>
              <a:rPr lang="en-US" sz="2400" dirty="0"/>
              <a:t> Delegated to MSOs or IPAs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7253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528" y="135809"/>
            <a:ext cx="6490446" cy="407356"/>
          </a:xfrm>
        </p:spPr>
        <p:txBody>
          <a:bodyPr/>
          <a:lstStyle/>
          <a:p>
            <a:pPr>
              <a:spcAft>
                <a:spcPts val="437"/>
              </a:spcAft>
            </a:pPr>
            <a:r>
              <a:rPr lang="en-US" dirty="0"/>
              <a:t>California (AHP) SNP Plans</a:t>
            </a:r>
          </a:p>
        </p:txBody>
      </p:sp>
      <p:pic>
        <p:nvPicPr>
          <p:cNvPr id="4"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13647" y="743528"/>
            <a:ext cx="4975412" cy="5715517"/>
          </a:xfrm>
        </p:spPr>
      </p:pic>
      <p:sp>
        <p:nvSpPr>
          <p:cNvPr id="5" name="Oval 4"/>
          <p:cNvSpPr/>
          <p:nvPr/>
        </p:nvSpPr>
        <p:spPr>
          <a:xfrm>
            <a:off x="4443751" y="5553742"/>
            <a:ext cx="530039" cy="4437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563" tIns="33281" rIns="66563" bIns="33281" numCol="1" spcCol="0" rtlCol="0" fromWordArt="0" anchor="ctr" anchorCtr="0" forceAA="0" compatLnSpc="1">
            <a:prstTxWarp prst="textNoShape">
              <a:avLst/>
            </a:prstTxWarp>
            <a:noAutofit/>
          </a:bodyPr>
          <a:lstStyle/>
          <a:p>
            <a:pPr algn="ctr" defTabSz="403433"/>
            <a:endParaRPr lang="en-US" sz="1310" dirty="0">
              <a:solidFill>
                <a:prstClr val="white"/>
              </a:solidFill>
            </a:endParaRPr>
          </a:p>
        </p:txBody>
      </p:sp>
      <p:sp>
        <p:nvSpPr>
          <p:cNvPr id="6" name="Oval 5"/>
          <p:cNvSpPr/>
          <p:nvPr/>
        </p:nvSpPr>
        <p:spPr>
          <a:xfrm>
            <a:off x="4303059" y="5109882"/>
            <a:ext cx="530039" cy="4437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563" tIns="33281" rIns="66563" bIns="33281" numCol="1" spcCol="0" rtlCol="0" fromWordArt="0" anchor="ctr" anchorCtr="0" forceAA="0" compatLnSpc="1">
            <a:prstTxWarp prst="textNoShape">
              <a:avLst/>
            </a:prstTxWarp>
            <a:noAutofit/>
          </a:bodyPr>
          <a:lstStyle/>
          <a:p>
            <a:pPr algn="ctr" defTabSz="403433"/>
            <a:endParaRPr lang="en-US" sz="1310" dirty="0">
              <a:solidFill>
                <a:prstClr val="white"/>
              </a:solidFill>
            </a:endParaRPr>
          </a:p>
        </p:txBody>
      </p:sp>
      <p:sp>
        <p:nvSpPr>
          <p:cNvPr id="7" name="Line Callout 1 6"/>
          <p:cNvSpPr/>
          <p:nvPr/>
        </p:nvSpPr>
        <p:spPr>
          <a:xfrm>
            <a:off x="5820335" y="2476282"/>
            <a:ext cx="2554941" cy="672353"/>
          </a:xfrm>
          <a:prstGeom prst="borderCallout1">
            <a:avLst>
              <a:gd name="adj1" fmla="val 57832"/>
              <a:gd name="adj2" fmla="val -965"/>
              <a:gd name="adj3" fmla="val 410989"/>
              <a:gd name="adj4" fmla="val -49234"/>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403433"/>
            <a:r>
              <a:rPr lang="en-US" sz="1588" dirty="0">
                <a:solidFill>
                  <a:prstClr val="white"/>
                </a:solidFill>
              </a:rPr>
              <a:t>LA County</a:t>
            </a:r>
          </a:p>
        </p:txBody>
      </p:sp>
      <p:sp>
        <p:nvSpPr>
          <p:cNvPr id="8" name="Line Callout 1 7"/>
          <p:cNvSpPr/>
          <p:nvPr/>
        </p:nvSpPr>
        <p:spPr>
          <a:xfrm>
            <a:off x="5856194" y="3643609"/>
            <a:ext cx="2554941" cy="575589"/>
          </a:xfrm>
          <a:prstGeom prst="borderCallout1">
            <a:avLst>
              <a:gd name="adj1" fmla="val 57832"/>
              <a:gd name="adj2" fmla="val -965"/>
              <a:gd name="adj3" fmla="val 366989"/>
              <a:gd name="adj4" fmla="val -41164"/>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403433"/>
            <a:r>
              <a:rPr lang="en-US" sz="1588" dirty="0">
                <a:solidFill>
                  <a:prstClr val="white"/>
                </a:solidFill>
              </a:rPr>
              <a:t>Orange County</a:t>
            </a:r>
          </a:p>
        </p:txBody>
      </p:sp>
      <p:sp>
        <p:nvSpPr>
          <p:cNvPr id="3" name="Date Placeholder 2"/>
          <p:cNvSpPr>
            <a:spLocks noGrp="1"/>
          </p:cNvSpPr>
          <p:nvPr>
            <p:ph type="dt" sz="half" idx="6"/>
          </p:nvPr>
        </p:nvSpPr>
        <p:spPr>
          <a:xfrm>
            <a:off x="806823" y="6377575"/>
            <a:ext cx="2041264" cy="162993"/>
          </a:xfrm>
        </p:spPr>
        <p:txBody>
          <a:bodyPr/>
          <a:lstStyle/>
          <a:p>
            <a:fld id="{3C627139-7014-40C9-B5A2-BA66D09F1666}" type="datetime1">
              <a:rPr lang="en-US" sz="1059">
                <a:solidFill>
                  <a:prstClr val="black">
                    <a:tint val="75000"/>
                  </a:prstClr>
                </a:solidFill>
              </a:rPr>
              <a:pPr/>
              <a:t>3/14/2018</a:t>
            </a:fld>
            <a:endParaRPr lang="en-US" dirty="0">
              <a:solidFill>
                <a:prstClr val="black">
                  <a:tint val="75000"/>
                </a:prstClr>
              </a:solidFill>
            </a:endParaRPr>
          </a:p>
        </p:txBody>
      </p:sp>
      <p:sp>
        <p:nvSpPr>
          <p:cNvPr id="9" name="Slide Number Placeholder 8"/>
          <p:cNvSpPr>
            <a:spLocks noGrp="1"/>
          </p:cNvSpPr>
          <p:nvPr>
            <p:ph type="sldNum" sz="quarter" idx="7"/>
          </p:nvPr>
        </p:nvSpPr>
        <p:spPr/>
        <p:txBody>
          <a:bodyPr/>
          <a:lstStyle/>
          <a:p>
            <a:pPr marL="22413"/>
            <a:fld id="{81D60167-4931-47E6-BA6A-407CBD079E47}" type="slidenum">
              <a:rPr lang="en-US" spc="9"/>
              <a:pPr marL="22413"/>
              <a:t>12</a:t>
            </a:fld>
            <a:endParaRPr lang="en-US" spc="9" dirty="0"/>
          </a:p>
        </p:txBody>
      </p:sp>
    </p:spTree>
    <p:extLst>
      <p:ext uri="{BB962C8B-B14F-4D97-AF65-F5344CB8AC3E}">
        <p14:creationId xmlns:p14="http://schemas.microsoft.com/office/powerpoint/2010/main" val="295565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4" name="object 4"/>
          <p:cNvSpPr txBox="1"/>
          <p:nvPr/>
        </p:nvSpPr>
        <p:spPr>
          <a:xfrm>
            <a:off x="1227614" y="2461295"/>
            <a:ext cx="6975093" cy="515975"/>
          </a:xfrm>
          <a:prstGeom prst="rect">
            <a:avLst/>
          </a:prstGeom>
        </p:spPr>
        <p:txBody>
          <a:bodyPr vert="horz" wrap="square" lIns="0" tIns="0" rIns="0" bIns="0" rtlCol="0">
            <a:spAutoFit/>
          </a:bodyPr>
          <a:lstStyle/>
          <a:p>
            <a:pPr marL="11206" marR="4483" indent="496447" algn="just" defTabSz="403433"/>
            <a:r>
              <a:rPr lang="en-US" sz="3353" dirty="0">
                <a:solidFill>
                  <a:prstClr val="black"/>
                </a:solidFill>
                <a:latin typeface="Arvo"/>
                <a:cs typeface="Arvo"/>
              </a:rPr>
              <a:t>Model of Care Overview</a:t>
            </a:r>
            <a:endParaRPr sz="3353" dirty="0">
              <a:solidFill>
                <a:prstClr val="black"/>
              </a:solidFill>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13</a:t>
            </a:fld>
            <a:endParaRPr spc="9" dirty="0"/>
          </a:p>
        </p:txBody>
      </p:sp>
    </p:spTree>
    <p:extLst>
      <p:ext uri="{BB962C8B-B14F-4D97-AF65-F5344CB8AC3E}">
        <p14:creationId xmlns:p14="http://schemas.microsoft.com/office/powerpoint/2010/main" val="28292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461" y="-39205"/>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3" name="object 3"/>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4" name="object 4"/>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5" name="object 5"/>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8" name="object 18"/>
          <p:cNvSpPr txBox="1">
            <a:spLocks noGrp="1"/>
          </p:cNvSpPr>
          <p:nvPr>
            <p:ph type="title"/>
          </p:nvPr>
        </p:nvSpPr>
        <p:spPr>
          <a:xfrm>
            <a:off x="1326777" y="587510"/>
            <a:ext cx="6490446" cy="407356"/>
          </a:xfrm>
          <a:prstGeom prst="rect">
            <a:avLst/>
          </a:prstGeom>
        </p:spPr>
        <p:txBody>
          <a:bodyPr vert="horz" wrap="square" lIns="0" tIns="0" rIns="0" bIns="0" rtlCol="0">
            <a:spAutoFit/>
          </a:bodyPr>
          <a:lstStyle/>
          <a:p>
            <a:pPr marL="11206"/>
            <a:r>
              <a:rPr lang="en-US" b="1" dirty="0">
                <a:solidFill>
                  <a:schemeClr val="accent1"/>
                </a:solidFill>
              </a:rPr>
              <a:t>What is a Model of Care?</a:t>
            </a:r>
            <a:r>
              <a:rPr lang="en-US" dirty="0"/>
              <a:t>	</a:t>
            </a:r>
            <a:endParaRPr dirty="0"/>
          </a:p>
        </p:txBody>
      </p:sp>
      <p:sp>
        <p:nvSpPr>
          <p:cNvPr id="21" name="object 21"/>
          <p:cNvSpPr txBox="1"/>
          <p:nvPr/>
        </p:nvSpPr>
        <p:spPr>
          <a:xfrm>
            <a:off x="4520453" y="6381704"/>
            <a:ext cx="160804" cy="162993"/>
          </a:xfrm>
          <a:prstGeom prst="rect">
            <a:avLst/>
          </a:prstGeom>
        </p:spPr>
        <p:txBody>
          <a:bodyPr vert="horz" wrap="square" lIns="0" tIns="0" rIns="0" bIns="0" rtlCol="0">
            <a:spAutoFit/>
          </a:bodyPr>
          <a:lstStyle/>
          <a:p>
            <a:pPr marL="11206" defTabSz="403433"/>
            <a:r>
              <a:rPr sz="1059" spc="9" dirty="0">
                <a:solidFill>
                  <a:srgbClr val="939598"/>
                </a:solidFill>
                <a:latin typeface="Times New Roman"/>
                <a:cs typeface="Times New Roman"/>
              </a:rPr>
              <a:t>10</a:t>
            </a:r>
            <a:endParaRPr sz="1059" dirty="0">
              <a:solidFill>
                <a:prstClr val="black"/>
              </a:solidFill>
              <a:latin typeface="Times New Roman"/>
              <a:cs typeface="Times New Roman"/>
            </a:endParaRPr>
          </a:p>
        </p:txBody>
      </p:sp>
      <p:sp>
        <p:nvSpPr>
          <p:cNvPr id="22" name="TextBox 21"/>
          <p:cNvSpPr txBox="1"/>
          <p:nvPr/>
        </p:nvSpPr>
        <p:spPr>
          <a:xfrm>
            <a:off x="4942541" y="1120604"/>
            <a:ext cx="184731" cy="336695"/>
          </a:xfrm>
          <a:prstGeom prst="rect">
            <a:avLst/>
          </a:prstGeom>
          <a:noFill/>
        </p:spPr>
        <p:txBody>
          <a:bodyPr wrap="none" rtlCol="0">
            <a:spAutoFit/>
          </a:bodyPr>
          <a:lstStyle/>
          <a:p>
            <a:pPr defTabSz="403433"/>
            <a:endParaRPr lang="en-US" sz="1588" dirty="0">
              <a:solidFill>
                <a:prstClr val="black"/>
              </a:solidFill>
            </a:endParaRPr>
          </a:p>
        </p:txBody>
      </p:sp>
      <p:sp>
        <p:nvSpPr>
          <p:cNvPr id="19" name="Rectangle 18"/>
          <p:cNvSpPr/>
          <p:nvPr/>
        </p:nvSpPr>
        <p:spPr>
          <a:xfrm>
            <a:off x="1143000" y="1533023"/>
            <a:ext cx="7395882" cy="4196020"/>
          </a:xfrm>
          <a:prstGeom prst="rect">
            <a:avLst/>
          </a:prstGeom>
        </p:spPr>
        <p:txBody>
          <a:bodyPr wrap="square">
            <a:spAutoFit/>
          </a:bodyPr>
          <a:lstStyle/>
          <a:p>
            <a:pPr marL="302575" indent="-302575" algn="just" defTabSz="403433">
              <a:spcBef>
                <a:spcPts val="529"/>
              </a:spcBef>
              <a:spcAft>
                <a:spcPts val="1059"/>
              </a:spcAft>
              <a:buFont typeface="Arial" panose="020B0604020202020204" pitchFamily="34" charset="0"/>
              <a:buChar char="•"/>
            </a:pPr>
            <a:r>
              <a:rPr lang="en-US" sz="2400" dirty="0"/>
              <a:t>A SNP Model of Care (MOC) is considered a vital quality improvement tool and integral component for ensuring that the unique needs of each member enrolled in a SNP are identified and addressed. </a:t>
            </a:r>
          </a:p>
          <a:p>
            <a:pPr marL="302575" indent="-302575" algn="just" defTabSz="403433">
              <a:spcBef>
                <a:spcPts val="529"/>
              </a:spcBef>
              <a:spcAft>
                <a:spcPts val="1059"/>
              </a:spcAft>
              <a:buFont typeface="Arial" panose="020B0604020202020204" pitchFamily="34" charset="0"/>
              <a:buChar char="•"/>
            </a:pPr>
            <a:r>
              <a:rPr lang="en-US" sz="2400" dirty="0"/>
              <a:t>The MOC is a fundamental component of SNP quality improvement so CMS requires the National Committee for Quality Assurance (NCQA) to review and approve SNPs’ MOC based on standards and scoring criteria established by CMS.</a:t>
            </a:r>
          </a:p>
          <a:p>
            <a:pPr marL="302575" indent="-302575" algn="just" defTabSz="403433">
              <a:spcBef>
                <a:spcPts val="529"/>
              </a:spcBef>
              <a:spcAft>
                <a:spcPts val="1059"/>
              </a:spcAft>
              <a:buFont typeface="Arial" panose="020B0604020202020204" pitchFamily="34" charset="0"/>
              <a:buChar char="•"/>
            </a:pPr>
            <a:r>
              <a:rPr lang="en-US" sz="2400" dirty="0"/>
              <a:t>A MOC is required for each SNP type</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824" y="5361376"/>
            <a:ext cx="1911379" cy="705971"/>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706" y="349624"/>
            <a:ext cx="1213569" cy="744086"/>
          </a:xfrm>
          <a:prstGeom prst="rect">
            <a:avLst/>
          </a:prstGeom>
        </p:spPr>
      </p:pic>
      <p:sp>
        <p:nvSpPr>
          <p:cNvPr id="20" name="Date Placeholder 19"/>
          <p:cNvSpPr>
            <a:spLocks noGrp="1"/>
          </p:cNvSpPr>
          <p:nvPr>
            <p:ph type="dt" sz="half" idx="6"/>
          </p:nvPr>
        </p:nvSpPr>
        <p:spPr>
          <a:xfrm>
            <a:off x="812179" y="6360124"/>
            <a:ext cx="2041264" cy="162993"/>
          </a:xfrm>
        </p:spPr>
        <p:txBody>
          <a:bodyPr/>
          <a:lstStyle/>
          <a:p>
            <a:fld id="{DA606BE7-A03A-4151-9999-4699C256265B}" type="datetime1">
              <a:rPr lang="en-US" sz="1059">
                <a:solidFill>
                  <a:prstClr val="black">
                    <a:tint val="75000"/>
                  </a:prstClr>
                </a:solidFill>
              </a:rPr>
              <a:pPr/>
              <a:t>3/14/2018</a:t>
            </a:fld>
            <a:endParaRPr lang="en-US" dirty="0">
              <a:solidFill>
                <a:prstClr val="black">
                  <a:tint val="75000"/>
                </a:prstClr>
              </a:solidFill>
            </a:endParaRPr>
          </a:p>
        </p:txBody>
      </p:sp>
      <p:sp>
        <p:nvSpPr>
          <p:cNvPr id="25" name="Slide Number Placeholder 24"/>
          <p:cNvSpPr>
            <a:spLocks noGrp="1"/>
          </p:cNvSpPr>
          <p:nvPr>
            <p:ph type="sldNum" sz="quarter" idx="7"/>
          </p:nvPr>
        </p:nvSpPr>
        <p:spPr/>
        <p:txBody>
          <a:bodyPr/>
          <a:lstStyle/>
          <a:p>
            <a:pPr marL="22413"/>
            <a:fld id="{81D60167-4931-47E6-BA6A-407CBD079E47}" type="slidenum">
              <a:rPr lang="en-US" spc="9"/>
              <a:pPr marL="22413"/>
              <a:t>14</a:t>
            </a:fld>
            <a:endParaRPr lang="en-US" spc="9" dirty="0"/>
          </a:p>
        </p:txBody>
      </p:sp>
    </p:spTree>
    <p:extLst>
      <p:ext uri="{BB962C8B-B14F-4D97-AF65-F5344CB8AC3E}">
        <p14:creationId xmlns:p14="http://schemas.microsoft.com/office/powerpoint/2010/main" val="375619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461" y="-39205"/>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3" name="object 3"/>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4" name="object 4"/>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5" name="object 5"/>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8" name="object 18"/>
          <p:cNvSpPr txBox="1">
            <a:spLocks noGrp="1"/>
          </p:cNvSpPr>
          <p:nvPr>
            <p:ph type="title"/>
          </p:nvPr>
        </p:nvSpPr>
        <p:spPr>
          <a:xfrm>
            <a:off x="1326777" y="587510"/>
            <a:ext cx="6490446" cy="407356"/>
          </a:xfrm>
          <a:prstGeom prst="rect">
            <a:avLst/>
          </a:prstGeom>
        </p:spPr>
        <p:txBody>
          <a:bodyPr vert="horz" wrap="square" lIns="0" tIns="0" rIns="0" bIns="0" rtlCol="0">
            <a:spAutoFit/>
          </a:bodyPr>
          <a:lstStyle/>
          <a:p>
            <a:pPr marL="11206"/>
            <a:r>
              <a:rPr lang="en-US" b="1" dirty="0">
                <a:solidFill>
                  <a:schemeClr val="accent1"/>
                </a:solidFill>
              </a:rPr>
              <a:t>Model of Care Goals</a:t>
            </a:r>
            <a:endParaRPr dirty="0"/>
          </a:p>
        </p:txBody>
      </p:sp>
      <p:sp>
        <p:nvSpPr>
          <p:cNvPr id="21" name="object 21"/>
          <p:cNvSpPr txBox="1"/>
          <p:nvPr/>
        </p:nvSpPr>
        <p:spPr>
          <a:xfrm>
            <a:off x="4520453" y="6381704"/>
            <a:ext cx="160804" cy="162993"/>
          </a:xfrm>
          <a:prstGeom prst="rect">
            <a:avLst/>
          </a:prstGeom>
        </p:spPr>
        <p:txBody>
          <a:bodyPr vert="horz" wrap="square" lIns="0" tIns="0" rIns="0" bIns="0" rtlCol="0">
            <a:spAutoFit/>
          </a:bodyPr>
          <a:lstStyle/>
          <a:p>
            <a:pPr marL="11206" defTabSz="403433"/>
            <a:r>
              <a:rPr sz="1059" spc="9" dirty="0">
                <a:solidFill>
                  <a:srgbClr val="939598"/>
                </a:solidFill>
                <a:latin typeface="Times New Roman"/>
                <a:cs typeface="Times New Roman"/>
              </a:rPr>
              <a:t>10</a:t>
            </a:r>
            <a:endParaRPr sz="1059" dirty="0">
              <a:solidFill>
                <a:prstClr val="black"/>
              </a:solidFill>
              <a:latin typeface="Times New Roman"/>
              <a:cs typeface="Times New Roman"/>
            </a:endParaRPr>
          </a:p>
        </p:txBody>
      </p:sp>
      <p:sp>
        <p:nvSpPr>
          <p:cNvPr id="22" name="TextBox 21"/>
          <p:cNvSpPr txBox="1"/>
          <p:nvPr/>
        </p:nvSpPr>
        <p:spPr>
          <a:xfrm>
            <a:off x="4942541" y="1120604"/>
            <a:ext cx="184731" cy="336695"/>
          </a:xfrm>
          <a:prstGeom prst="rect">
            <a:avLst/>
          </a:prstGeom>
          <a:noFill/>
        </p:spPr>
        <p:txBody>
          <a:bodyPr wrap="none" rtlCol="0">
            <a:spAutoFit/>
          </a:bodyPr>
          <a:lstStyle/>
          <a:p>
            <a:pPr defTabSz="403433"/>
            <a:endParaRPr lang="en-US" sz="1588" dirty="0">
              <a:solidFill>
                <a:prstClr val="black"/>
              </a:solidFill>
            </a:endParaRPr>
          </a:p>
        </p:txBody>
      </p:sp>
      <p:sp>
        <p:nvSpPr>
          <p:cNvPr id="19" name="Rectangle 18"/>
          <p:cNvSpPr/>
          <p:nvPr/>
        </p:nvSpPr>
        <p:spPr>
          <a:xfrm>
            <a:off x="1127062" y="1422020"/>
            <a:ext cx="7630957" cy="3939540"/>
          </a:xfrm>
          <a:prstGeom prst="rect">
            <a:avLst/>
          </a:prstGeom>
        </p:spPr>
        <p:txBody>
          <a:bodyPr wrap="square">
            <a:spAutoFit/>
          </a:bodyPr>
          <a:lstStyle/>
          <a:p>
            <a:pPr algn="just">
              <a:spcBef>
                <a:spcPts val="600"/>
              </a:spcBef>
              <a:buFont typeface="Arial" panose="020B0604020202020204" pitchFamily="34" charset="0"/>
              <a:buChar char="•"/>
            </a:pPr>
            <a:r>
              <a:rPr lang="en-US" sz="2000" dirty="0">
                <a:cs typeface="Arial" panose="020B0604020202020204" pitchFamily="34" charset="0"/>
              </a:rPr>
              <a:t>To </a:t>
            </a:r>
            <a:r>
              <a:rPr lang="en-US" sz="2000" b="1" dirty="0">
                <a:solidFill>
                  <a:srgbClr val="00B0F0"/>
                </a:solidFill>
                <a:cs typeface="Arial" panose="020B0604020202020204" pitchFamily="34" charset="0"/>
              </a:rPr>
              <a:t>improve access to affordable </a:t>
            </a:r>
            <a:r>
              <a:rPr lang="en-US" sz="2000" dirty="0">
                <a:cs typeface="Arial" panose="020B0604020202020204" pitchFamily="34" charset="0"/>
              </a:rPr>
              <a:t>medical, mental health  and social services</a:t>
            </a:r>
          </a:p>
          <a:p>
            <a:pPr algn="just">
              <a:spcBef>
                <a:spcPts val="600"/>
              </a:spcBef>
              <a:buFont typeface="Arial" panose="020B0604020202020204" pitchFamily="34" charset="0"/>
              <a:buChar char="•"/>
            </a:pPr>
            <a:r>
              <a:rPr lang="en-US" sz="2000" dirty="0">
                <a:cs typeface="Arial" panose="020B0604020202020204" pitchFamily="34" charset="0"/>
              </a:rPr>
              <a:t>To </a:t>
            </a:r>
            <a:r>
              <a:rPr lang="en-US" sz="2000" b="1" dirty="0">
                <a:solidFill>
                  <a:srgbClr val="00B0F0"/>
                </a:solidFill>
                <a:cs typeface="Arial" panose="020B0604020202020204" pitchFamily="34" charset="0"/>
              </a:rPr>
              <a:t>improve coordination </a:t>
            </a:r>
            <a:r>
              <a:rPr lang="en-US" sz="2000" dirty="0">
                <a:cs typeface="Arial" panose="020B0604020202020204" pitchFamily="34" charset="0"/>
              </a:rPr>
              <a:t>of care through an identified point of contact </a:t>
            </a:r>
          </a:p>
          <a:p>
            <a:pPr algn="just">
              <a:spcBef>
                <a:spcPts val="600"/>
              </a:spcBef>
              <a:buFont typeface="Arial" panose="020B0604020202020204" pitchFamily="34" charset="0"/>
              <a:buChar char="•"/>
            </a:pPr>
            <a:r>
              <a:rPr lang="en-US" sz="2000" dirty="0">
                <a:cs typeface="Arial" panose="020B0604020202020204" pitchFamily="34" charset="0"/>
              </a:rPr>
              <a:t>To create seamless </a:t>
            </a:r>
            <a:r>
              <a:rPr lang="en-US" sz="2000" b="1" dirty="0">
                <a:solidFill>
                  <a:srgbClr val="00B0F0"/>
                </a:solidFill>
                <a:cs typeface="Arial" panose="020B0604020202020204" pitchFamily="34" charset="0"/>
              </a:rPr>
              <a:t>transitions across the health care setting</a:t>
            </a:r>
            <a:r>
              <a:rPr lang="en-US" sz="2000" dirty="0">
                <a:cs typeface="Arial" panose="020B0604020202020204" pitchFamily="34" charset="0"/>
              </a:rPr>
              <a:t>, health care providers and health services</a:t>
            </a:r>
          </a:p>
          <a:p>
            <a:pPr algn="just">
              <a:spcBef>
                <a:spcPts val="600"/>
              </a:spcBef>
              <a:buFont typeface="Arial" panose="020B0604020202020204" pitchFamily="34" charset="0"/>
              <a:buChar char="•"/>
            </a:pPr>
            <a:r>
              <a:rPr lang="en-US" sz="2000" dirty="0">
                <a:cs typeface="Arial" panose="020B0604020202020204" pitchFamily="34" charset="0"/>
              </a:rPr>
              <a:t>To </a:t>
            </a:r>
            <a:r>
              <a:rPr lang="en-US" sz="2000" b="1" dirty="0">
                <a:solidFill>
                  <a:srgbClr val="00B0F0"/>
                </a:solidFill>
                <a:cs typeface="Arial" panose="020B0604020202020204" pitchFamily="34" charset="0"/>
              </a:rPr>
              <a:t>improve access to preventive </a:t>
            </a:r>
            <a:r>
              <a:rPr lang="en-US" sz="2000" dirty="0">
                <a:cs typeface="Arial" panose="020B0604020202020204" pitchFamily="34" charset="0"/>
              </a:rPr>
              <a:t>care services</a:t>
            </a:r>
          </a:p>
          <a:p>
            <a:pPr algn="just">
              <a:spcBef>
                <a:spcPts val="600"/>
              </a:spcBef>
              <a:buFont typeface="Arial" panose="020B0604020202020204" pitchFamily="34" charset="0"/>
              <a:buChar char="•"/>
            </a:pPr>
            <a:r>
              <a:rPr lang="en-US" sz="2000" dirty="0">
                <a:cs typeface="Arial" panose="020B0604020202020204" pitchFamily="34" charset="0"/>
              </a:rPr>
              <a:t>To improve the </a:t>
            </a:r>
            <a:r>
              <a:rPr lang="en-US" sz="2000" b="1" dirty="0">
                <a:solidFill>
                  <a:srgbClr val="00B0F0"/>
                </a:solidFill>
                <a:cs typeface="Arial" panose="020B0604020202020204" pitchFamily="34" charset="0"/>
              </a:rPr>
              <a:t>appropriate utilization</a:t>
            </a:r>
            <a:r>
              <a:rPr lang="en-US" sz="2000" b="1" dirty="0">
                <a:cs typeface="Arial" panose="020B0604020202020204" pitchFamily="34" charset="0"/>
              </a:rPr>
              <a:t> </a:t>
            </a:r>
            <a:r>
              <a:rPr lang="en-US" sz="2000" dirty="0">
                <a:cs typeface="Arial" panose="020B0604020202020204" pitchFamily="34" charset="0"/>
              </a:rPr>
              <a:t>of services</a:t>
            </a:r>
          </a:p>
          <a:p>
            <a:pPr algn="just">
              <a:spcBef>
                <a:spcPts val="600"/>
              </a:spcBef>
              <a:buFont typeface="Arial" panose="020B0604020202020204" pitchFamily="34" charset="0"/>
              <a:buChar char="•"/>
            </a:pPr>
            <a:r>
              <a:rPr lang="en-US" sz="2000" dirty="0">
                <a:cs typeface="Arial" panose="020B0604020202020204" pitchFamily="34" charset="0"/>
              </a:rPr>
              <a:t>To facilitate delivery of </a:t>
            </a:r>
            <a:r>
              <a:rPr lang="en-US" sz="2000" b="1" dirty="0">
                <a:solidFill>
                  <a:srgbClr val="00B0F0"/>
                </a:solidFill>
                <a:cs typeface="Arial" panose="020B0604020202020204" pitchFamily="34" charset="0"/>
              </a:rPr>
              <a:t>cost-effective</a:t>
            </a:r>
            <a:r>
              <a:rPr lang="en-US" sz="2000" b="1" dirty="0">
                <a:cs typeface="Arial" panose="020B0604020202020204" pitchFamily="34" charset="0"/>
              </a:rPr>
              <a:t> </a:t>
            </a:r>
            <a:r>
              <a:rPr lang="en-US" sz="2000" dirty="0">
                <a:cs typeface="Arial" panose="020B0604020202020204" pitchFamily="34" charset="0"/>
              </a:rPr>
              <a:t>health services</a:t>
            </a:r>
          </a:p>
          <a:p>
            <a:pPr algn="just">
              <a:spcBef>
                <a:spcPts val="600"/>
              </a:spcBef>
              <a:buFont typeface="Arial" panose="020B0604020202020204" pitchFamily="34" charset="0"/>
              <a:buChar char="•"/>
            </a:pPr>
            <a:r>
              <a:rPr lang="en-US" sz="2000" dirty="0">
                <a:cs typeface="Arial" panose="020B0604020202020204" pitchFamily="34" charset="0"/>
              </a:rPr>
              <a:t>To </a:t>
            </a:r>
            <a:r>
              <a:rPr lang="en-US" sz="2000" b="1" dirty="0">
                <a:solidFill>
                  <a:srgbClr val="00B0F0"/>
                </a:solidFill>
                <a:cs typeface="Arial" panose="020B0604020202020204" pitchFamily="34" charset="0"/>
              </a:rPr>
              <a:t>improve members’ health outcomes</a:t>
            </a:r>
            <a:r>
              <a:rPr lang="en-US" sz="2000" b="1" dirty="0">
                <a:cs typeface="Arial" panose="020B0604020202020204" pitchFamily="34" charset="0"/>
              </a:rPr>
              <a:t> </a:t>
            </a:r>
            <a:r>
              <a:rPr lang="en-US" sz="2000" dirty="0">
                <a:cs typeface="Arial" panose="020B0604020202020204" pitchFamily="34" charset="0"/>
              </a:rPr>
              <a:t>through reduction of admissions,  improved self-management, functional status, improved pain management and improved quality of life</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503" y="436205"/>
            <a:ext cx="1911379" cy="705971"/>
          </a:xfrm>
          <a:prstGeom prst="rect">
            <a:avLst/>
          </a:prstGeom>
        </p:spPr>
      </p:pic>
      <p:sp>
        <p:nvSpPr>
          <p:cNvPr id="20" name="Date Placeholder 19"/>
          <p:cNvSpPr>
            <a:spLocks noGrp="1"/>
          </p:cNvSpPr>
          <p:nvPr>
            <p:ph type="dt" sz="half" idx="6"/>
          </p:nvPr>
        </p:nvSpPr>
        <p:spPr>
          <a:xfrm>
            <a:off x="812179" y="6360124"/>
            <a:ext cx="2041264" cy="162993"/>
          </a:xfrm>
        </p:spPr>
        <p:txBody>
          <a:bodyPr/>
          <a:lstStyle/>
          <a:p>
            <a:fld id="{DA606BE7-A03A-4151-9999-4699C256265B}" type="datetime1">
              <a:rPr lang="en-US" sz="1059">
                <a:solidFill>
                  <a:prstClr val="black">
                    <a:tint val="75000"/>
                  </a:prstClr>
                </a:solidFill>
              </a:rPr>
              <a:pPr/>
              <a:t>3/14/2018</a:t>
            </a:fld>
            <a:endParaRPr lang="en-US" dirty="0">
              <a:solidFill>
                <a:prstClr val="black">
                  <a:tint val="75000"/>
                </a:prstClr>
              </a:solidFill>
            </a:endParaRPr>
          </a:p>
        </p:txBody>
      </p:sp>
      <p:sp>
        <p:nvSpPr>
          <p:cNvPr id="25" name="Slide Number Placeholder 24"/>
          <p:cNvSpPr>
            <a:spLocks noGrp="1"/>
          </p:cNvSpPr>
          <p:nvPr>
            <p:ph type="sldNum" sz="quarter" idx="7"/>
          </p:nvPr>
        </p:nvSpPr>
        <p:spPr/>
        <p:txBody>
          <a:bodyPr/>
          <a:lstStyle/>
          <a:p>
            <a:pPr marL="22413"/>
            <a:fld id="{81D60167-4931-47E6-BA6A-407CBD079E47}" type="slidenum">
              <a:rPr lang="en-US" spc="9"/>
              <a:pPr marL="22413"/>
              <a:t>15</a:t>
            </a:fld>
            <a:endParaRPr lang="en-US" spc="9" dirty="0"/>
          </a:p>
        </p:txBody>
      </p:sp>
    </p:spTree>
    <p:extLst>
      <p:ext uri="{BB962C8B-B14F-4D97-AF65-F5344CB8AC3E}">
        <p14:creationId xmlns:p14="http://schemas.microsoft.com/office/powerpoint/2010/main" val="169883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3" name="object 3"/>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4" name="object 4"/>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5" name="object 5"/>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8" name="object 18"/>
          <p:cNvSpPr txBox="1">
            <a:spLocks noGrp="1"/>
          </p:cNvSpPr>
          <p:nvPr>
            <p:ph type="title"/>
          </p:nvPr>
        </p:nvSpPr>
        <p:spPr>
          <a:xfrm>
            <a:off x="1143001" y="354399"/>
            <a:ext cx="6490446" cy="407356"/>
          </a:xfrm>
          <a:prstGeom prst="rect">
            <a:avLst/>
          </a:prstGeom>
        </p:spPr>
        <p:txBody>
          <a:bodyPr vert="horz" wrap="square" lIns="0" tIns="0" rIns="0" bIns="0" rtlCol="0">
            <a:spAutoFit/>
          </a:bodyPr>
          <a:lstStyle/>
          <a:p>
            <a:pPr marL="11206"/>
            <a:r>
              <a:rPr lang="en-US" b="1" dirty="0">
                <a:solidFill>
                  <a:schemeClr val="accent1"/>
                </a:solidFill>
              </a:rPr>
              <a:t>MOC Elements	</a:t>
            </a:r>
            <a:endParaRPr b="1" dirty="0">
              <a:solidFill>
                <a:schemeClr val="accent1"/>
              </a:solidFill>
            </a:endParaRPr>
          </a:p>
        </p:txBody>
      </p:sp>
      <p:sp>
        <p:nvSpPr>
          <p:cNvPr id="21" name="object 21"/>
          <p:cNvSpPr txBox="1"/>
          <p:nvPr/>
        </p:nvSpPr>
        <p:spPr>
          <a:xfrm>
            <a:off x="4520453" y="6381704"/>
            <a:ext cx="160804" cy="162993"/>
          </a:xfrm>
          <a:prstGeom prst="rect">
            <a:avLst/>
          </a:prstGeom>
        </p:spPr>
        <p:txBody>
          <a:bodyPr vert="horz" wrap="square" lIns="0" tIns="0" rIns="0" bIns="0" rtlCol="0">
            <a:spAutoFit/>
          </a:bodyPr>
          <a:lstStyle/>
          <a:p>
            <a:pPr marL="11206" defTabSz="403433"/>
            <a:r>
              <a:rPr sz="1059" spc="9" dirty="0">
                <a:solidFill>
                  <a:srgbClr val="939598"/>
                </a:solidFill>
                <a:latin typeface="Times New Roman"/>
                <a:cs typeface="Times New Roman"/>
              </a:rPr>
              <a:t>10</a:t>
            </a:r>
            <a:endParaRPr sz="1059" dirty="0">
              <a:solidFill>
                <a:prstClr val="black"/>
              </a:solidFill>
              <a:latin typeface="Times New Roman"/>
              <a:cs typeface="Times New Roman"/>
            </a:endParaRPr>
          </a:p>
        </p:txBody>
      </p:sp>
      <p:sp>
        <p:nvSpPr>
          <p:cNvPr id="22" name="TextBox 21"/>
          <p:cNvSpPr txBox="1"/>
          <p:nvPr/>
        </p:nvSpPr>
        <p:spPr>
          <a:xfrm>
            <a:off x="4942541" y="1120604"/>
            <a:ext cx="184731" cy="336695"/>
          </a:xfrm>
          <a:prstGeom prst="rect">
            <a:avLst/>
          </a:prstGeom>
          <a:noFill/>
        </p:spPr>
        <p:txBody>
          <a:bodyPr wrap="none" rtlCol="0">
            <a:spAutoFit/>
          </a:bodyPr>
          <a:lstStyle/>
          <a:p>
            <a:pPr defTabSz="403433"/>
            <a:endParaRPr lang="en-US" sz="1588" dirty="0">
              <a:solidFill>
                <a:prstClr val="black"/>
              </a:solidFill>
            </a:endParaRPr>
          </a:p>
        </p:txBody>
      </p:sp>
      <p:sp>
        <p:nvSpPr>
          <p:cNvPr id="19" name="Rectangle 18"/>
          <p:cNvSpPr/>
          <p:nvPr/>
        </p:nvSpPr>
        <p:spPr>
          <a:xfrm>
            <a:off x="1143000" y="1145696"/>
            <a:ext cx="7395882" cy="1070101"/>
          </a:xfrm>
          <a:prstGeom prst="rect">
            <a:avLst/>
          </a:prstGeom>
        </p:spPr>
        <p:txBody>
          <a:bodyPr wrap="square">
            <a:spAutoFit/>
          </a:bodyPr>
          <a:lstStyle/>
          <a:p>
            <a:pPr defTabSz="403433"/>
            <a:r>
              <a:rPr lang="en-US" sz="2118" dirty="0">
                <a:latin typeface="Raleway"/>
              </a:rPr>
              <a:t>The MOC requirements comprise the following clinical and non-clinical standards</a:t>
            </a:r>
            <a:r>
              <a:rPr lang="en-US" sz="2118" dirty="0">
                <a:solidFill>
                  <a:srgbClr val="6D6E71"/>
                </a:solidFill>
                <a:latin typeface="Raleway"/>
              </a:rPr>
              <a:t>:</a:t>
            </a:r>
          </a:p>
          <a:p>
            <a:pPr defTabSz="403433"/>
            <a:endParaRPr lang="en-US" sz="2118" dirty="0">
              <a:solidFill>
                <a:srgbClr val="6D6E71"/>
              </a:solidFill>
              <a:latin typeface="Raleway"/>
            </a:endParaRPr>
          </a:p>
        </p:txBody>
      </p:sp>
      <p:graphicFrame>
        <p:nvGraphicFramePr>
          <p:cNvPr id="20" name="Diagram 19"/>
          <p:cNvGraphicFramePr/>
          <p:nvPr>
            <p:extLst>
              <p:ext uri="{D42A27DB-BD31-4B8C-83A1-F6EECF244321}">
                <p14:modId xmlns:p14="http://schemas.microsoft.com/office/powerpoint/2010/main" val="2283251707"/>
              </p:ext>
            </p:extLst>
          </p:nvPr>
        </p:nvGraphicFramePr>
        <p:xfrm>
          <a:off x="1949824" y="1882588"/>
          <a:ext cx="5763407" cy="4188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Date Placeholder 22"/>
          <p:cNvSpPr>
            <a:spLocks noGrp="1"/>
          </p:cNvSpPr>
          <p:nvPr>
            <p:ph type="dt" sz="half" idx="6"/>
          </p:nvPr>
        </p:nvSpPr>
        <p:spPr>
          <a:xfrm>
            <a:off x="821144" y="6387270"/>
            <a:ext cx="2041264" cy="162993"/>
          </a:xfrm>
        </p:spPr>
        <p:txBody>
          <a:bodyPr/>
          <a:lstStyle/>
          <a:p>
            <a:fld id="{669CD43C-B589-4242-B7FE-B7F4D58451AC}" type="datetime1">
              <a:rPr lang="en-US" sz="1059">
                <a:solidFill>
                  <a:prstClr val="black">
                    <a:tint val="75000"/>
                  </a:prstClr>
                </a:solidFill>
              </a:rPr>
              <a:pPr/>
              <a:t>3/14/2018</a:t>
            </a:fld>
            <a:endParaRPr lang="en-US" dirty="0">
              <a:solidFill>
                <a:prstClr val="black">
                  <a:tint val="75000"/>
                </a:prstClr>
              </a:solidFill>
            </a:endParaRPr>
          </a:p>
        </p:txBody>
      </p:sp>
      <p:sp>
        <p:nvSpPr>
          <p:cNvPr id="24" name="Slide Number Placeholder 23"/>
          <p:cNvSpPr>
            <a:spLocks noGrp="1"/>
          </p:cNvSpPr>
          <p:nvPr>
            <p:ph type="sldNum" sz="quarter" idx="7"/>
          </p:nvPr>
        </p:nvSpPr>
        <p:spPr/>
        <p:txBody>
          <a:bodyPr/>
          <a:lstStyle/>
          <a:p>
            <a:pPr marL="22413"/>
            <a:fld id="{81D60167-4931-47E6-BA6A-407CBD079E47}" type="slidenum">
              <a:rPr lang="en-US" spc="9"/>
              <a:pPr marL="22413"/>
              <a:t>16</a:t>
            </a:fld>
            <a:endParaRPr lang="en-US" spc="9" dirty="0"/>
          </a:p>
        </p:txBody>
      </p:sp>
    </p:spTree>
    <p:extLst>
      <p:ext uri="{BB962C8B-B14F-4D97-AF65-F5344CB8AC3E}">
        <p14:creationId xmlns:p14="http://schemas.microsoft.com/office/powerpoint/2010/main" val="413406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1031949"/>
          </a:xfrm>
          <a:prstGeom prst="rect">
            <a:avLst/>
          </a:prstGeom>
        </p:spPr>
        <p:txBody>
          <a:bodyPr vert="horz" wrap="square" lIns="0" tIns="0" rIns="0" bIns="0" rtlCol="0">
            <a:spAutoFit/>
          </a:bodyPr>
          <a:lstStyle/>
          <a:p>
            <a:pPr marL="11113" marR="4483" indent="-11113"/>
            <a:r>
              <a:rPr lang="en-US" sz="3353" dirty="0">
                <a:latin typeface="Arvo"/>
                <a:cs typeface="Arvo"/>
              </a:rPr>
              <a:t>MOC Element 1- Description of SNP Population</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17</a:t>
            </a:fld>
            <a:endParaRPr spc="9" dirty="0"/>
          </a:p>
        </p:txBody>
      </p:sp>
    </p:spTree>
    <p:extLst>
      <p:ext uri="{BB962C8B-B14F-4D97-AF65-F5344CB8AC3E}">
        <p14:creationId xmlns:p14="http://schemas.microsoft.com/office/powerpoint/2010/main" val="369014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0236" y="201706"/>
            <a:ext cx="6490446" cy="814703"/>
          </a:xfrm>
        </p:spPr>
        <p:txBody>
          <a:bodyPr/>
          <a:lstStyle/>
          <a:p>
            <a:r>
              <a:rPr lang="en-US" dirty="0"/>
              <a:t>MOC Element 1:</a:t>
            </a:r>
            <a:br>
              <a:rPr lang="en-US" dirty="0"/>
            </a:br>
            <a:r>
              <a:rPr lang="en-US" dirty="0"/>
              <a:t>Description of SNP Population</a:t>
            </a:r>
          </a:p>
        </p:txBody>
      </p:sp>
      <p:sp>
        <p:nvSpPr>
          <p:cNvPr id="4" name="Date Placeholder 3"/>
          <p:cNvSpPr>
            <a:spLocks noGrp="1"/>
          </p:cNvSpPr>
          <p:nvPr>
            <p:ph type="dt" sz="half" idx="6"/>
          </p:nvPr>
        </p:nvSpPr>
        <p:spPr>
          <a:xfrm>
            <a:off x="753202" y="6367136"/>
            <a:ext cx="2041264" cy="135743"/>
          </a:xfrm>
        </p:spPr>
        <p:txBody>
          <a:bodyPr/>
          <a:lstStyle/>
          <a:p>
            <a:fld id="{9F939914-D41F-46D6-8676-9DB1835A3C5B}" type="datetime1">
              <a:rPr lang="en-US" sz="882">
                <a:solidFill>
                  <a:prstClr val="black">
                    <a:tint val="75000"/>
                  </a:prstClr>
                </a:solidFill>
              </a:rPr>
              <a:pPr/>
              <a:t>3/14/2018</a:t>
            </a:fld>
            <a:endParaRPr lang="en-US" sz="882" dirty="0">
              <a:solidFill>
                <a:prstClr val="black">
                  <a:tint val="75000"/>
                </a:prstClr>
              </a:solidFill>
            </a:endParaRPr>
          </a:p>
        </p:txBody>
      </p:sp>
      <p:sp>
        <p:nvSpPr>
          <p:cNvPr id="5" name="Slide Number Placeholder 4"/>
          <p:cNvSpPr>
            <a:spLocks noGrp="1"/>
          </p:cNvSpPr>
          <p:nvPr>
            <p:ph type="sldNum" sz="quarter" idx="7"/>
          </p:nvPr>
        </p:nvSpPr>
        <p:spPr/>
        <p:txBody>
          <a:bodyPr/>
          <a:lstStyle/>
          <a:p>
            <a:pPr marL="22413"/>
            <a:fld id="{81D60167-4931-47E6-BA6A-407CBD079E47}" type="slidenum">
              <a:rPr lang="en-US" spc="9"/>
              <a:pPr marL="22413"/>
              <a:t>18</a:t>
            </a:fld>
            <a:endParaRPr lang="en-US" spc="9" dirty="0"/>
          </a:p>
        </p:txBody>
      </p:sp>
      <p:sp>
        <p:nvSpPr>
          <p:cNvPr id="8" name="TextBox 7"/>
          <p:cNvSpPr txBox="1"/>
          <p:nvPr/>
        </p:nvSpPr>
        <p:spPr>
          <a:xfrm>
            <a:off x="941294" y="1111500"/>
            <a:ext cx="7813024" cy="5103961"/>
          </a:xfrm>
          <a:prstGeom prst="rect">
            <a:avLst/>
          </a:prstGeom>
          <a:noFill/>
        </p:spPr>
        <p:txBody>
          <a:bodyPr wrap="square" rtlCol="0">
            <a:spAutoFit/>
          </a:bodyPr>
          <a:lstStyle/>
          <a:p>
            <a:pPr marL="252146" indent="-252146" defTabSz="403433">
              <a:spcAft>
                <a:spcPts val="529"/>
              </a:spcAft>
              <a:buFont typeface="Arial" panose="020B0604020202020204" pitchFamily="34" charset="0"/>
              <a:buChar char="•"/>
            </a:pPr>
            <a:r>
              <a:rPr lang="en-US" sz="1600" dirty="0">
                <a:solidFill>
                  <a:srgbClr val="00B0F0"/>
                </a:solidFill>
              </a:rPr>
              <a:t>Element A- Overall SNP Population</a:t>
            </a:r>
          </a:p>
          <a:p>
            <a:pPr marL="655579" lvl="1" indent="-252146" defTabSz="403433">
              <a:spcAft>
                <a:spcPts val="529"/>
              </a:spcAft>
              <a:buFont typeface="Arial" panose="020B0604020202020204" pitchFamily="34" charset="0"/>
              <a:buChar char="•"/>
            </a:pPr>
            <a:r>
              <a:rPr lang="en-US" sz="1600" dirty="0">
                <a:solidFill>
                  <a:prstClr val="black"/>
                </a:solidFill>
              </a:rPr>
              <a:t>Identify and describe the target population, including health and social factors, and unique characteristics of each SNP Type</a:t>
            </a:r>
          </a:p>
          <a:p>
            <a:pPr marL="655579" lvl="1" indent="-252146" defTabSz="403433">
              <a:spcAft>
                <a:spcPts val="529"/>
              </a:spcAft>
              <a:buFont typeface="Arial" panose="020B0604020202020204" pitchFamily="34" charset="0"/>
              <a:buChar char="•"/>
            </a:pPr>
            <a:r>
              <a:rPr lang="en-US" sz="1600" dirty="0">
                <a:solidFill>
                  <a:prstClr val="black"/>
                </a:solidFill>
              </a:rPr>
              <a:t>Describe how the staff will determine, verify and track eligibility of SNP members</a:t>
            </a:r>
          </a:p>
          <a:p>
            <a:pPr marL="655579" lvl="1" indent="-252146" defTabSz="403433">
              <a:spcAft>
                <a:spcPts val="529"/>
              </a:spcAft>
              <a:buFont typeface="Arial" panose="020B0604020202020204" pitchFamily="34" charset="0"/>
              <a:buChar char="•"/>
            </a:pPr>
            <a:r>
              <a:rPr lang="en-US" sz="1600" dirty="0">
                <a:solidFill>
                  <a:prstClr val="black"/>
                </a:solidFill>
              </a:rPr>
              <a:t>Describe the social, cognitive and environmental factors, living conditions and co-morbidities associated with the SNP population</a:t>
            </a:r>
          </a:p>
          <a:p>
            <a:pPr marL="655579" lvl="1" indent="-252146" defTabSz="403433">
              <a:spcAft>
                <a:spcPts val="529"/>
              </a:spcAft>
              <a:buFont typeface="Arial" panose="020B0604020202020204" pitchFamily="34" charset="0"/>
              <a:buChar char="•"/>
            </a:pPr>
            <a:r>
              <a:rPr lang="en-US" sz="1600" dirty="0">
                <a:solidFill>
                  <a:prstClr val="black"/>
                </a:solidFill>
              </a:rPr>
              <a:t>Identify and describe the medical and health conditions impacting SNP members</a:t>
            </a:r>
          </a:p>
          <a:p>
            <a:pPr marL="655579" lvl="1" indent="-252146" defTabSz="403433">
              <a:spcAft>
                <a:spcPts val="529"/>
              </a:spcAft>
              <a:buFont typeface="Arial" panose="020B0604020202020204" pitchFamily="34" charset="0"/>
              <a:buChar char="•"/>
            </a:pPr>
            <a:r>
              <a:rPr lang="en-US" sz="1600" dirty="0">
                <a:solidFill>
                  <a:prstClr val="black"/>
                </a:solidFill>
              </a:rPr>
              <a:t>Define the unique characteristics of the SNP population served</a:t>
            </a:r>
          </a:p>
          <a:p>
            <a:pPr marL="252146" indent="-252146" defTabSz="403433">
              <a:spcAft>
                <a:spcPts val="529"/>
              </a:spcAft>
              <a:buFont typeface="Arial" panose="020B0604020202020204" pitchFamily="34" charset="0"/>
              <a:buChar char="•"/>
            </a:pPr>
            <a:r>
              <a:rPr lang="en-US" sz="1600" dirty="0">
                <a:solidFill>
                  <a:srgbClr val="00B0F0"/>
                </a:solidFill>
              </a:rPr>
              <a:t>Element B- Most Vulnerable Members</a:t>
            </a:r>
          </a:p>
          <a:p>
            <a:pPr marL="655579" lvl="1" indent="-252146" defTabSz="403433">
              <a:spcAft>
                <a:spcPts val="529"/>
              </a:spcAft>
              <a:buFont typeface="Arial" panose="020B0604020202020204" pitchFamily="34" charset="0"/>
              <a:buChar char="•"/>
            </a:pPr>
            <a:r>
              <a:rPr lang="en-US" sz="1600" dirty="0">
                <a:solidFill>
                  <a:prstClr val="black"/>
                </a:solidFill>
              </a:rPr>
              <a:t>Defines and identifies the most vulnerable members within the SNP population and provides a complete description of specially tailored services</a:t>
            </a:r>
          </a:p>
          <a:p>
            <a:pPr marL="655579" lvl="1" indent="-252146" defTabSz="403433">
              <a:spcAft>
                <a:spcPts val="529"/>
              </a:spcAft>
              <a:buFont typeface="Arial" panose="020B0604020202020204" pitchFamily="34" charset="0"/>
              <a:buChar char="•"/>
            </a:pPr>
            <a:r>
              <a:rPr lang="en-US" sz="1600" dirty="0">
                <a:solidFill>
                  <a:prstClr val="black"/>
                </a:solidFill>
              </a:rPr>
              <a:t>Explains how the average age, gender, ethnicity, language barriers, deficits in health literacy, poor socioeconomic status, affect the health outcomes of the most vulnerable</a:t>
            </a:r>
          </a:p>
          <a:p>
            <a:pPr marL="655579" lvl="1" indent="-252146" defTabSz="403433">
              <a:spcAft>
                <a:spcPts val="529"/>
              </a:spcAft>
              <a:buFont typeface="Arial" panose="020B0604020202020204" pitchFamily="34" charset="0"/>
              <a:buChar char="•"/>
            </a:pPr>
            <a:r>
              <a:rPr lang="en-US" sz="1600" dirty="0">
                <a:solidFill>
                  <a:prstClr val="black"/>
                </a:solidFill>
              </a:rPr>
              <a:t>Correlates between demographic and the unique clinical requirements</a:t>
            </a:r>
          </a:p>
          <a:p>
            <a:pPr marL="655579" lvl="1" indent="-252146" defTabSz="403433">
              <a:spcAft>
                <a:spcPts val="529"/>
              </a:spcAft>
              <a:buFont typeface="Arial" panose="020B0604020202020204" pitchFamily="34" charset="0"/>
              <a:buChar char="•"/>
            </a:pPr>
            <a:r>
              <a:rPr lang="en-US" sz="1600" dirty="0">
                <a:solidFill>
                  <a:prstClr val="black"/>
                </a:solidFill>
              </a:rPr>
              <a:t>Identifies </a:t>
            </a:r>
            <a:r>
              <a:rPr lang="en-US" sz="1600">
                <a:solidFill>
                  <a:prstClr val="black"/>
                </a:solidFill>
              </a:rPr>
              <a:t>and describes </a:t>
            </a:r>
            <a:r>
              <a:rPr lang="en-US" sz="1600" dirty="0">
                <a:solidFill>
                  <a:prstClr val="black"/>
                </a:solidFill>
              </a:rPr>
              <a:t>established relationships with partners in the community to provide needed services</a:t>
            </a:r>
          </a:p>
        </p:txBody>
      </p:sp>
      <p:sp>
        <p:nvSpPr>
          <p:cNvPr id="14" name="object 2"/>
          <p:cNvSpPr/>
          <p:nvPr/>
        </p:nvSpPr>
        <p:spPr>
          <a:xfrm>
            <a:off x="0" y="0"/>
            <a:ext cx="941294"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69B345"/>
          </a:solidFill>
        </p:spPr>
        <p:txBody>
          <a:bodyPr wrap="square" lIns="0" tIns="0" rIns="0" bIns="0" rtlCol="0"/>
          <a:lstStyle/>
          <a:p>
            <a:pPr defTabSz="403433"/>
            <a:endParaRPr sz="1588" dirty="0">
              <a:solidFill>
                <a:prstClr val="black"/>
              </a:solidFill>
            </a:endParaRPr>
          </a:p>
        </p:txBody>
      </p:sp>
    </p:spTree>
    <p:extLst>
      <p:ext uri="{BB962C8B-B14F-4D97-AF65-F5344CB8AC3E}">
        <p14:creationId xmlns:p14="http://schemas.microsoft.com/office/powerpoint/2010/main" val="2843879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1547924"/>
          </a:xfrm>
          <a:prstGeom prst="rect">
            <a:avLst/>
          </a:prstGeom>
        </p:spPr>
        <p:txBody>
          <a:bodyPr vert="horz" wrap="square" lIns="0" tIns="0" rIns="0" bIns="0" rtlCol="0">
            <a:spAutoFit/>
          </a:bodyPr>
          <a:lstStyle/>
          <a:p>
            <a:pPr marL="11206" marR="4483" indent="496447"/>
            <a:r>
              <a:rPr lang="en-US" sz="3353" dirty="0">
                <a:latin typeface="Arvo"/>
                <a:cs typeface="Arvo"/>
              </a:rPr>
              <a:t>MOC Element 2- </a:t>
            </a:r>
          </a:p>
          <a:p>
            <a:pPr marL="11206" marR="4483" indent="496447"/>
            <a:r>
              <a:rPr lang="en-US" sz="3353" dirty="0">
                <a:latin typeface="Arvo"/>
                <a:cs typeface="Arvo"/>
              </a:rPr>
              <a:t>Care Coordination</a:t>
            </a:r>
          </a:p>
          <a:p>
            <a:pPr marL="11206" marR="4483" indent="496447" algn="just"/>
            <a:r>
              <a:rPr lang="en-US" sz="3353" dirty="0">
                <a:latin typeface="Arvo"/>
                <a:cs typeface="Arvo"/>
              </a:rPr>
              <a:t>Health Risk Assessment</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19</a:t>
            </a:fld>
            <a:endParaRPr spc="9" dirty="0"/>
          </a:p>
        </p:txBody>
      </p:sp>
    </p:spTree>
    <p:extLst>
      <p:ext uri="{BB962C8B-B14F-4D97-AF65-F5344CB8AC3E}">
        <p14:creationId xmlns:p14="http://schemas.microsoft.com/office/powerpoint/2010/main" val="172761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34471" y="1"/>
            <a:ext cx="5183281" cy="6858486"/>
            <a:chOff x="0" y="0"/>
            <a:chExt cx="5874385" cy="7772951"/>
          </a:xfrm>
        </p:grpSpPr>
        <p:sp>
          <p:nvSpPr>
            <p:cNvPr id="2" name="object 2"/>
            <p:cNvSpPr/>
            <p:nvPr/>
          </p:nvSpPr>
          <p:spPr>
            <a:xfrm>
              <a:off x="0" y="5543151"/>
              <a:ext cx="1289685" cy="2229485"/>
            </a:xfrm>
            <a:custGeom>
              <a:avLst/>
              <a:gdLst/>
              <a:ahLst/>
              <a:cxnLst/>
              <a:rect l="l" t="t" r="r" b="b"/>
              <a:pathLst>
                <a:path w="1289685" h="2229484">
                  <a:moveTo>
                    <a:pt x="0" y="0"/>
                  </a:moveTo>
                  <a:lnTo>
                    <a:pt x="0" y="2229248"/>
                  </a:lnTo>
                  <a:lnTo>
                    <a:pt x="383577" y="2229248"/>
                  </a:lnTo>
                  <a:lnTo>
                    <a:pt x="1253692" y="1359050"/>
                  </a:lnTo>
                  <a:lnTo>
                    <a:pt x="1264003" y="1348359"/>
                  </a:lnTo>
                  <a:lnTo>
                    <a:pt x="1287632" y="1315623"/>
                  </a:lnTo>
                  <a:lnTo>
                    <a:pt x="1289136" y="1308794"/>
                  </a:lnTo>
                  <a:lnTo>
                    <a:pt x="1288877" y="1302047"/>
                  </a:lnTo>
                  <a:lnTo>
                    <a:pt x="1261162" y="1261468"/>
                  </a:lnTo>
                  <a:lnTo>
                    <a:pt x="1250334" y="1250372"/>
                  </a:lnTo>
                  <a:lnTo>
                    <a:pt x="0" y="0"/>
                  </a:lnTo>
                </a:path>
              </a:pathLst>
            </a:custGeom>
            <a:solidFill>
              <a:srgbClr val="F04C23"/>
            </a:solidFill>
          </p:spPr>
          <p:txBody>
            <a:bodyPr wrap="square" lIns="0" tIns="0" rIns="0" bIns="0" rtlCol="0"/>
            <a:lstStyle/>
            <a:p>
              <a:pPr defTabSz="403433"/>
              <a:endParaRPr sz="1588" dirty="0">
                <a:solidFill>
                  <a:prstClr val="black"/>
                </a:solidFill>
              </a:endParaRPr>
            </a:p>
          </p:txBody>
        </p:sp>
        <p:sp>
          <p:nvSpPr>
            <p:cNvPr id="3" name="object 3"/>
            <p:cNvSpPr/>
            <p:nvPr/>
          </p:nvSpPr>
          <p:spPr>
            <a:xfrm>
              <a:off x="0" y="0"/>
              <a:ext cx="1016000" cy="2026285"/>
            </a:xfrm>
            <a:custGeom>
              <a:avLst/>
              <a:gdLst/>
              <a:ahLst/>
              <a:cxnLst/>
              <a:rect l="l" t="t" r="r" b="b"/>
              <a:pathLst>
                <a:path w="1016000" h="2026285">
                  <a:moveTo>
                    <a:pt x="0" y="2025893"/>
                  </a:moveTo>
                  <a:lnTo>
                    <a:pt x="980119" y="1045691"/>
                  </a:lnTo>
                  <a:lnTo>
                    <a:pt x="1005768" y="1017086"/>
                  </a:lnTo>
                  <a:lnTo>
                    <a:pt x="1015563" y="995435"/>
                  </a:lnTo>
                  <a:lnTo>
                    <a:pt x="1015304" y="988688"/>
                  </a:lnTo>
                  <a:lnTo>
                    <a:pt x="987588" y="948109"/>
                  </a:lnTo>
                  <a:lnTo>
                    <a:pt x="39785" y="0"/>
                  </a:lnTo>
                  <a:lnTo>
                    <a:pt x="0" y="0"/>
                  </a:lnTo>
                  <a:lnTo>
                    <a:pt x="0" y="2025893"/>
                  </a:lnTo>
                </a:path>
              </a:pathLst>
            </a:custGeom>
            <a:solidFill>
              <a:srgbClr val="F8951D"/>
            </a:solidFill>
          </p:spPr>
          <p:txBody>
            <a:bodyPr wrap="square" lIns="0" tIns="0" rIns="0" bIns="0" rtlCol="0"/>
            <a:lstStyle/>
            <a:p>
              <a:pPr defTabSz="403433"/>
              <a:endParaRPr sz="1588" dirty="0">
                <a:solidFill>
                  <a:prstClr val="black"/>
                </a:solidFill>
              </a:endParaRPr>
            </a:p>
          </p:txBody>
        </p:sp>
        <p:sp>
          <p:nvSpPr>
            <p:cNvPr id="4" name="object 4"/>
            <p:cNvSpPr/>
            <p:nvPr/>
          </p:nvSpPr>
          <p:spPr>
            <a:xfrm>
              <a:off x="0" y="1833161"/>
              <a:ext cx="5874385" cy="5939790"/>
            </a:xfrm>
            <a:custGeom>
              <a:avLst/>
              <a:gdLst/>
              <a:ahLst/>
              <a:cxnLst/>
              <a:rect l="l" t="t" r="r" b="b"/>
              <a:pathLst>
                <a:path w="5874385" h="5939790">
                  <a:moveTo>
                    <a:pt x="685099" y="0"/>
                  </a:moveTo>
                  <a:lnTo>
                    <a:pt x="0" y="685094"/>
                  </a:lnTo>
                  <a:lnTo>
                    <a:pt x="0" y="3246100"/>
                  </a:lnTo>
                  <a:lnTo>
                    <a:pt x="2693131" y="5939238"/>
                  </a:lnTo>
                  <a:lnTo>
                    <a:pt x="5123436" y="5939238"/>
                  </a:lnTo>
                  <a:lnTo>
                    <a:pt x="5873887" y="5188788"/>
                  </a:lnTo>
                  <a:lnTo>
                    <a:pt x="685099" y="0"/>
                  </a:lnTo>
                </a:path>
              </a:pathLst>
            </a:custGeom>
            <a:solidFill>
              <a:srgbClr val="231F20"/>
            </a:solidFill>
          </p:spPr>
          <p:txBody>
            <a:bodyPr wrap="square" lIns="0" tIns="0" rIns="0" bIns="0" rtlCol="0"/>
            <a:lstStyle/>
            <a:p>
              <a:pPr defTabSz="403433"/>
              <a:endParaRPr sz="1588" dirty="0">
                <a:solidFill>
                  <a:prstClr val="black"/>
                </a:solidFill>
              </a:endParaRPr>
            </a:p>
          </p:txBody>
        </p:sp>
        <p:sp>
          <p:nvSpPr>
            <p:cNvPr id="5" name="object 5"/>
            <p:cNvSpPr/>
            <p:nvPr/>
          </p:nvSpPr>
          <p:spPr>
            <a:xfrm>
              <a:off x="0" y="2306991"/>
              <a:ext cx="5400675" cy="5465445"/>
            </a:xfrm>
            <a:custGeom>
              <a:avLst/>
              <a:gdLst/>
              <a:ahLst/>
              <a:cxnLst/>
              <a:rect l="l" t="t" r="r" b="b"/>
              <a:pathLst>
                <a:path w="5400675" h="5465445">
                  <a:moveTo>
                    <a:pt x="688015" y="0"/>
                  </a:moveTo>
                  <a:lnTo>
                    <a:pt x="650485" y="18907"/>
                  </a:lnTo>
                  <a:lnTo>
                    <a:pt x="0" y="668351"/>
                  </a:lnTo>
                  <a:lnTo>
                    <a:pt x="0" y="2317185"/>
                  </a:lnTo>
                  <a:lnTo>
                    <a:pt x="3148232" y="5465408"/>
                  </a:lnTo>
                  <a:lnTo>
                    <a:pt x="4667419" y="5465408"/>
                  </a:lnTo>
                  <a:lnTo>
                    <a:pt x="5365148" y="4767596"/>
                  </a:lnTo>
                  <a:lnTo>
                    <a:pt x="5390797" y="4738991"/>
                  </a:lnTo>
                  <a:lnTo>
                    <a:pt x="5400592" y="4717340"/>
                  </a:lnTo>
                  <a:lnTo>
                    <a:pt x="5400333" y="4710592"/>
                  </a:lnTo>
                  <a:lnTo>
                    <a:pt x="5372618" y="4670014"/>
                  </a:lnTo>
                  <a:lnTo>
                    <a:pt x="738271" y="35443"/>
                  </a:lnTo>
                  <a:lnTo>
                    <a:pt x="709666" y="9794"/>
                  </a:lnTo>
                  <a:lnTo>
                    <a:pt x="688015"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1184659" y="0"/>
              <a:ext cx="3711575" cy="2968625"/>
            </a:xfrm>
            <a:custGeom>
              <a:avLst/>
              <a:gdLst/>
              <a:ahLst/>
              <a:cxnLst/>
              <a:rect l="l" t="t" r="r" b="b"/>
              <a:pathLst>
                <a:path w="3711575" h="2968625">
                  <a:moveTo>
                    <a:pt x="3323141" y="0"/>
                  </a:moveTo>
                  <a:lnTo>
                    <a:pt x="1803939" y="0"/>
                  </a:lnTo>
                  <a:lnTo>
                    <a:pt x="35443" y="1768578"/>
                  </a:lnTo>
                  <a:lnTo>
                    <a:pt x="9794" y="1797183"/>
                  </a:lnTo>
                  <a:lnTo>
                    <a:pt x="0" y="1818835"/>
                  </a:lnTo>
                  <a:lnTo>
                    <a:pt x="258" y="1825582"/>
                  </a:lnTo>
                  <a:lnTo>
                    <a:pt x="27974" y="1866160"/>
                  </a:lnTo>
                  <a:lnTo>
                    <a:pt x="1094776" y="2933187"/>
                  </a:lnTo>
                  <a:lnTo>
                    <a:pt x="1123381" y="2958836"/>
                  </a:lnTo>
                  <a:lnTo>
                    <a:pt x="1145032" y="2968631"/>
                  </a:lnTo>
                  <a:lnTo>
                    <a:pt x="1151780" y="2968372"/>
                  </a:lnTo>
                  <a:lnTo>
                    <a:pt x="1192358" y="2940656"/>
                  </a:lnTo>
                  <a:lnTo>
                    <a:pt x="3675511" y="457728"/>
                  </a:lnTo>
                  <a:lnTo>
                    <a:pt x="3701160" y="429123"/>
                  </a:lnTo>
                  <a:lnTo>
                    <a:pt x="3710955" y="407472"/>
                  </a:lnTo>
                  <a:lnTo>
                    <a:pt x="3710696" y="400724"/>
                  </a:lnTo>
                  <a:lnTo>
                    <a:pt x="3682980" y="360146"/>
                  </a:lnTo>
                  <a:lnTo>
                    <a:pt x="3323141" y="0"/>
                  </a:lnTo>
                  <a:close/>
                </a:path>
              </a:pathLst>
            </a:custGeom>
            <a:solidFill>
              <a:srgbClr val="69B345"/>
            </a:solidFill>
          </p:spPr>
          <p:txBody>
            <a:bodyPr wrap="square" lIns="0" tIns="0" rIns="0" bIns="0" rtlCol="0"/>
            <a:lstStyle/>
            <a:p>
              <a:pPr defTabSz="403433"/>
              <a:endParaRPr sz="1588" dirty="0">
                <a:solidFill>
                  <a:prstClr val="black"/>
                </a:solidFill>
              </a:endParaRPr>
            </a:p>
          </p:txBody>
        </p:sp>
      </p:grpSp>
      <p:sp>
        <p:nvSpPr>
          <p:cNvPr id="9" name="Title 8"/>
          <p:cNvSpPr>
            <a:spLocks noGrp="1"/>
          </p:cNvSpPr>
          <p:nvPr>
            <p:ph type="ctrTitle"/>
          </p:nvPr>
        </p:nvSpPr>
        <p:spPr>
          <a:xfrm>
            <a:off x="3319521" y="2415789"/>
            <a:ext cx="5251076" cy="923330"/>
          </a:xfrm>
        </p:spPr>
        <p:txBody>
          <a:bodyPr/>
          <a:lstStyle/>
          <a:p>
            <a:r>
              <a:rPr lang="en-US" dirty="0"/>
              <a:t>Special Needs Program Training</a:t>
            </a:r>
          </a:p>
        </p:txBody>
      </p:sp>
      <p:sp>
        <p:nvSpPr>
          <p:cNvPr id="7" name="TextBox 6"/>
          <p:cNvSpPr txBox="1"/>
          <p:nvPr/>
        </p:nvSpPr>
        <p:spPr>
          <a:xfrm>
            <a:off x="5580530" y="5378824"/>
            <a:ext cx="2990068" cy="336695"/>
          </a:xfrm>
          <a:prstGeom prst="rect">
            <a:avLst/>
          </a:prstGeom>
          <a:noFill/>
        </p:spPr>
        <p:txBody>
          <a:bodyPr wrap="square" rtlCol="0">
            <a:spAutoFit/>
          </a:bodyPr>
          <a:lstStyle/>
          <a:p>
            <a:pPr defTabSz="403433"/>
            <a:r>
              <a:rPr lang="en-US" sz="1588" dirty="0">
                <a:solidFill>
                  <a:prstClr val="black"/>
                </a:solidFill>
              </a:rPr>
              <a:t>Quality Management Department</a:t>
            </a:r>
          </a:p>
        </p:txBody>
      </p:sp>
      <p:sp>
        <p:nvSpPr>
          <p:cNvPr id="10" name="Date Placeholder 9"/>
          <p:cNvSpPr>
            <a:spLocks noGrp="1"/>
          </p:cNvSpPr>
          <p:nvPr>
            <p:ph type="dt" sz="half" idx="6"/>
          </p:nvPr>
        </p:nvSpPr>
        <p:spPr>
          <a:xfrm>
            <a:off x="775953" y="6605424"/>
            <a:ext cx="2041264" cy="190052"/>
          </a:xfrm>
        </p:spPr>
        <p:txBody>
          <a:bodyPr/>
          <a:lstStyle/>
          <a:p>
            <a:fld id="{D5EA72D6-A190-4B62-94A8-B7446CA53C65}" type="datetime1">
              <a:rPr lang="en-US" sz="1235">
                <a:solidFill>
                  <a:prstClr val="black">
                    <a:tint val="75000"/>
                  </a:prstClr>
                </a:solidFill>
              </a:rPr>
              <a:pPr/>
              <a:t>3/14/2018</a:t>
            </a:fld>
            <a:endParaRPr lang="en-US" dirty="0">
              <a:solidFill>
                <a:prstClr val="black">
                  <a:tint val="75000"/>
                </a:prstClr>
              </a:solidFill>
            </a:endParaRPr>
          </a:p>
        </p:txBody>
      </p:sp>
      <p:sp>
        <p:nvSpPr>
          <p:cNvPr id="11" name="Slide Number Placeholder 10"/>
          <p:cNvSpPr>
            <a:spLocks noGrp="1"/>
          </p:cNvSpPr>
          <p:nvPr>
            <p:ph type="sldNum" sz="quarter" idx="7"/>
          </p:nvPr>
        </p:nvSpPr>
        <p:spPr/>
        <p:txBody>
          <a:bodyPr/>
          <a:lstStyle/>
          <a:p>
            <a:pPr marL="22413"/>
            <a:fld id="{81D60167-4931-47E6-BA6A-407CBD079E47}" type="slidenum">
              <a:rPr lang="en-US" spc="9"/>
              <a:pPr marL="22413"/>
              <a:t>2</a:t>
            </a:fld>
            <a:endParaRPr lang="en-US" spc="9" dirty="0"/>
          </a:p>
        </p:txBody>
      </p:sp>
    </p:spTree>
    <p:extLst>
      <p:ext uri="{BB962C8B-B14F-4D97-AF65-F5344CB8AC3E}">
        <p14:creationId xmlns:p14="http://schemas.microsoft.com/office/powerpoint/2010/main" val="357927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8658" y="268941"/>
            <a:ext cx="6490446" cy="814703"/>
          </a:xfrm>
        </p:spPr>
        <p:txBody>
          <a:bodyPr/>
          <a:lstStyle/>
          <a:p>
            <a:r>
              <a:rPr lang="en-US" dirty="0"/>
              <a:t>MOC Element 2: </a:t>
            </a:r>
            <a:br>
              <a:rPr lang="en-US" dirty="0"/>
            </a:br>
            <a:r>
              <a:rPr lang="en-US" dirty="0"/>
              <a:t>Care Coordination</a:t>
            </a:r>
          </a:p>
        </p:txBody>
      </p:sp>
      <p:sp>
        <p:nvSpPr>
          <p:cNvPr id="3" name="Date Placeholder 2"/>
          <p:cNvSpPr>
            <a:spLocks noGrp="1"/>
          </p:cNvSpPr>
          <p:nvPr>
            <p:ph type="dt" sz="half" idx="6"/>
          </p:nvPr>
        </p:nvSpPr>
        <p:spPr>
          <a:xfrm>
            <a:off x="874059" y="6367136"/>
            <a:ext cx="2041264" cy="135743"/>
          </a:xfrm>
        </p:spPr>
        <p:txBody>
          <a:bodyPr/>
          <a:lstStyle/>
          <a:p>
            <a:fld id="{65A7B20F-EFF3-4037-AD6D-4903F81B980C}" type="datetime1">
              <a:rPr lang="en-US" sz="882">
                <a:solidFill>
                  <a:prstClr val="black">
                    <a:tint val="75000"/>
                  </a:prstClr>
                </a:solidFill>
              </a:rPr>
              <a:pPr/>
              <a:t>3/14/2018</a:t>
            </a:fld>
            <a:endParaRPr lang="en-US" sz="882"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a:pPr marL="22413"/>
              <a:t>20</a:t>
            </a:fld>
            <a:endParaRPr lang="en-US" spc="9" dirty="0"/>
          </a:p>
        </p:txBody>
      </p:sp>
      <p:sp>
        <p:nvSpPr>
          <p:cNvPr id="6" name="TextBox 5"/>
          <p:cNvSpPr txBox="1"/>
          <p:nvPr/>
        </p:nvSpPr>
        <p:spPr>
          <a:xfrm>
            <a:off x="1033930" y="1093764"/>
            <a:ext cx="7747856" cy="5468292"/>
          </a:xfrm>
          <a:prstGeom prst="rect">
            <a:avLst/>
          </a:prstGeom>
          <a:noFill/>
        </p:spPr>
        <p:txBody>
          <a:bodyPr wrap="square" rtlCol="0">
            <a:spAutoFit/>
          </a:bodyPr>
          <a:lstStyle/>
          <a:p>
            <a:pPr marL="252146" indent="-252146" defTabSz="403433">
              <a:buFont typeface="Arial" panose="020B0604020202020204" pitchFamily="34" charset="0"/>
              <a:buChar char="•"/>
            </a:pPr>
            <a:r>
              <a:rPr lang="en-US" sz="1588" dirty="0">
                <a:solidFill>
                  <a:prstClr val="black"/>
                </a:solidFill>
              </a:rPr>
              <a:t>Element A- SNP Staff Structure</a:t>
            </a:r>
          </a:p>
          <a:p>
            <a:pPr marL="655579" lvl="1" indent="-252146" defTabSz="403433">
              <a:buFont typeface="Arial" panose="020B0604020202020204" pitchFamily="34" charset="0"/>
              <a:buChar char="•"/>
            </a:pPr>
            <a:r>
              <a:rPr lang="en-US" sz="1588" dirty="0">
                <a:solidFill>
                  <a:prstClr val="black"/>
                </a:solidFill>
              </a:rPr>
              <a:t>Administrative and clinical staff roles and responsibilities</a:t>
            </a:r>
          </a:p>
          <a:p>
            <a:pPr marL="655579" lvl="1" indent="-252146" defTabSz="403433">
              <a:buFont typeface="Arial" panose="020B0604020202020204" pitchFamily="34" charset="0"/>
              <a:buChar char="•"/>
            </a:pPr>
            <a:r>
              <a:rPr lang="en-US" sz="1588" dirty="0">
                <a:solidFill>
                  <a:prstClr val="black"/>
                </a:solidFill>
              </a:rPr>
              <a:t>How care coordination occurs</a:t>
            </a:r>
          </a:p>
          <a:p>
            <a:pPr marL="252146" indent="-252146" defTabSz="403433">
              <a:buFont typeface="Arial" panose="020B0604020202020204" pitchFamily="34" charset="0"/>
              <a:buChar char="•"/>
            </a:pPr>
            <a:r>
              <a:rPr lang="en-US" sz="1588" dirty="0">
                <a:solidFill>
                  <a:prstClr val="black"/>
                </a:solidFill>
              </a:rPr>
              <a:t>Element B- Health Risk Assessment Tool</a:t>
            </a:r>
          </a:p>
          <a:p>
            <a:pPr marL="655579" lvl="1" indent="-252146" defTabSz="403433">
              <a:buFont typeface="Arial" panose="020B0604020202020204" pitchFamily="34" charset="0"/>
              <a:buChar char="•"/>
            </a:pPr>
            <a:r>
              <a:rPr lang="en-US" sz="1588" dirty="0">
                <a:solidFill>
                  <a:prstClr val="black"/>
                </a:solidFill>
              </a:rPr>
              <a:t>How the HRAT is used to develop the ICP</a:t>
            </a:r>
          </a:p>
          <a:p>
            <a:pPr marL="655579" lvl="1" indent="-252146" defTabSz="403433">
              <a:buFont typeface="Arial" panose="020B0604020202020204" pitchFamily="34" charset="0"/>
              <a:buChar char="•"/>
            </a:pPr>
            <a:r>
              <a:rPr lang="en-US" sz="1588" dirty="0">
                <a:solidFill>
                  <a:prstClr val="black"/>
                </a:solidFill>
              </a:rPr>
              <a:t>Dissemination of information to the ICT</a:t>
            </a:r>
          </a:p>
          <a:p>
            <a:pPr marL="655579" lvl="1" indent="-252146" defTabSz="403433">
              <a:buFont typeface="Arial" panose="020B0604020202020204" pitchFamily="34" charset="0"/>
              <a:buChar char="•"/>
            </a:pPr>
            <a:r>
              <a:rPr lang="en-US" sz="1588" dirty="0">
                <a:solidFill>
                  <a:prstClr val="black"/>
                </a:solidFill>
              </a:rPr>
              <a:t>Process for conducting initial and annual assessments</a:t>
            </a:r>
          </a:p>
          <a:p>
            <a:pPr marL="655579" lvl="1" indent="-252146" defTabSz="403433">
              <a:buFont typeface="Arial" panose="020B0604020202020204" pitchFamily="34" charset="0"/>
              <a:buChar char="•"/>
            </a:pPr>
            <a:r>
              <a:rPr lang="en-US" sz="1588" dirty="0">
                <a:solidFill>
                  <a:prstClr val="black"/>
                </a:solidFill>
              </a:rPr>
              <a:t>Methodology used to review, analyze and stratify HRA results</a:t>
            </a:r>
          </a:p>
          <a:p>
            <a:pPr marL="252146" indent="-252146" defTabSz="403433">
              <a:buFont typeface="Arial" panose="020B0604020202020204" pitchFamily="34" charset="0"/>
              <a:buChar char="•"/>
            </a:pPr>
            <a:r>
              <a:rPr lang="en-US" sz="1588" dirty="0">
                <a:solidFill>
                  <a:prstClr val="black"/>
                </a:solidFill>
              </a:rPr>
              <a:t>Element C- Individualized Care Plans (ICPs)</a:t>
            </a:r>
          </a:p>
          <a:p>
            <a:pPr marL="655579" lvl="1" indent="-252146" defTabSz="403433">
              <a:buFont typeface="Arial" panose="020B0604020202020204" pitchFamily="34" charset="0"/>
              <a:buChar char="•"/>
            </a:pPr>
            <a:r>
              <a:rPr lang="en-US" sz="1588" dirty="0">
                <a:solidFill>
                  <a:prstClr val="black"/>
                </a:solidFill>
              </a:rPr>
              <a:t>Describe elements of the ICP</a:t>
            </a:r>
          </a:p>
          <a:p>
            <a:pPr marL="655579" lvl="1" indent="-252146" defTabSz="403433">
              <a:buFont typeface="Arial" panose="020B0604020202020204" pitchFamily="34" charset="0"/>
              <a:buChar char="•"/>
            </a:pPr>
            <a:r>
              <a:rPr lang="en-US" sz="1588" dirty="0">
                <a:solidFill>
                  <a:prstClr val="black"/>
                </a:solidFill>
              </a:rPr>
              <a:t>Process for Development/Modification</a:t>
            </a:r>
          </a:p>
          <a:p>
            <a:pPr marL="655579" lvl="1" indent="-252146" defTabSz="403433">
              <a:buFont typeface="Arial" panose="020B0604020202020204" pitchFamily="34" charset="0"/>
              <a:buChar char="•"/>
            </a:pPr>
            <a:r>
              <a:rPr lang="en-US" sz="1588" dirty="0">
                <a:solidFill>
                  <a:prstClr val="black"/>
                </a:solidFill>
              </a:rPr>
              <a:t>Documentation, Mantainence and Communication </a:t>
            </a:r>
          </a:p>
          <a:p>
            <a:pPr marL="252146" indent="-252146" defTabSz="403433">
              <a:buFont typeface="Arial" panose="020B0604020202020204" pitchFamily="34" charset="0"/>
              <a:buChar char="•"/>
            </a:pPr>
            <a:r>
              <a:rPr lang="en-US" sz="1588" dirty="0">
                <a:solidFill>
                  <a:prstClr val="black"/>
                </a:solidFill>
              </a:rPr>
              <a:t>Element D- Interdisciplinary Care Team (ICT)</a:t>
            </a:r>
          </a:p>
          <a:p>
            <a:pPr marL="655579" lvl="1" indent="-252146" defTabSz="403433">
              <a:buFont typeface="Arial" panose="020B0604020202020204" pitchFamily="34" charset="0"/>
              <a:buChar char="•"/>
            </a:pPr>
            <a:r>
              <a:rPr lang="en-US" sz="1588" dirty="0">
                <a:solidFill>
                  <a:prstClr val="black"/>
                </a:solidFill>
              </a:rPr>
              <a:t>Key Members of ICT</a:t>
            </a:r>
          </a:p>
          <a:p>
            <a:pPr marL="655579" lvl="1" indent="-252146" defTabSz="403433">
              <a:buFont typeface="Arial" panose="020B0604020202020204" pitchFamily="34" charset="0"/>
              <a:buChar char="•"/>
            </a:pPr>
            <a:r>
              <a:rPr lang="en-US" sz="1588" dirty="0">
                <a:solidFill>
                  <a:prstClr val="black"/>
                </a:solidFill>
              </a:rPr>
              <a:t>Roles/responsibilities</a:t>
            </a:r>
          </a:p>
          <a:p>
            <a:pPr marL="655579" lvl="1" indent="-252146" defTabSz="403433">
              <a:buFont typeface="Arial" panose="020B0604020202020204" pitchFamily="34" charset="0"/>
              <a:buChar char="•"/>
            </a:pPr>
            <a:r>
              <a:rPr lang="en-US" sz="1588" dirty="0">
                <a:solidFill>
                  <a:prstClr val="black"/>
                </a:solidFill>
              </a:rPr>
              <a:t>How the ICT contributes to improving member health status</a:t>
            </a:r>
          </a:p>
          <a:p>
            <a:pPr marL="655579" lvl="1" indent="-252146" defTabSz="403433">
              <a:buFont typeface="Arial" panose="020B0604020202020204" pitchFamily="34" charset="0"/>
              <a:buChar char="•"/>
            </a:pPr>
            <a:r>
              <a:rPr lang="en-US" sz="1588" dirty="0">
                <a:solidFill>
                  <a:prstClr val="black"/>
                </a:solidFill>
              </a:rPr>
              <a:t>Communications within the ICT</a:t>
            </a:r>
          </a:p>
          <a:p>
            <a:pPr marL="252146" indent="-252146" defTabSz="403433">
              <a:buFont typeface="Arial" panose="020B0604020202020204" pitchFamily="34" charset="0"/>
              <a:buChar char="•"/>
            </a:pPr>
            <a:r>
              <a:rPr lang="en-US" sz="1588" dirty="0">
                <a:solidFill>
                  <a:prstClr val="black"/>
                </a:solidFill>
              </a:rPr>
              <a:t>Element E- Care Transition Protocols</a:t>
            </a:r>
          </a:p>
          <a:p>
            <a:pPr marL="655579" lvl="1" indent="-252146" defTabSz="403433">
              <a:buFont typeface="Arial" panose="020B0604020202020204" pitchFamily="34" charset="0"/>
              <a:buChar char="•"/>
            </a:pPr>
            <a:r>
              <a:rPr lang="en-US" sz="1588" dirty="0">
                <a:solidFill>
                  <a:prstClr val="black"/>
                </a:solidFill>
              </a:rPr>
              <a:t>Type of health care settings and personnel responsible for care transitions</a:t>
            </a:r>
          </a:p>
          <a:p>
            <a:pPr marL="655579" lvl="1" indent="-252146" defTabSz="403433">
              <a:buFont typeface="Arial" panose="020B0604020202020204" pitchFamily="34" charset="0"/>
              <a:buChar char="•"/>
            </a:pPr>
            <a:r>
              <a:rPr lang="en-US" sz="1588" dirty="0">
                <a:solidFill>
                  <a:prstClr val="black"/>
                </a:solidFill>
              </a:rPr>
              <a:t>How the elements of the member’s ICP is shared between settings and who has access</a:t>
            </a:r>
          </a:p>
          <a:p>
            <a:pPr marL="655579" lvl="1" indent="-252146" defTabSz="403433">
              <a:buFont typeface="Arial" panose="020B0604020202020204" pitchFamily="34" charset="0"/>
              <a:buChar char="•"/>
            </a:pPr>
            <a:r>
              <a:rPr lang="en-US" sz="1588" dirty="0">
                <a:solidFill>
                  <a:prstClr val="black"/>
                </a:solidFill>
              </a:rPr>
              <a:t>Describe the point of contact throughout the transition process</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13262"/>
          <a:stretch/>
        </p:blipFill>
        <p:spPr>
          <a:xfrm>
            <a:off x="6413072" y="694530"/>
            <a:ext cx="2100091" cy="2353235"/>
          </a:xfrm>
          <a:prstGeom prst="rect">
            <a:avLst/>
          </a:prstGeom>
        </p:spPr>
      </p:pic>
      <p:sp>
        <p:nvSpPr>
          <p:cNvPr id="11" name="object 2"/>
          <p:cNvSpPr/>
          <p:nvPr/>
        </p:nvSpPr>
        <p:spPr>
          <a:xfrm>
            <a:off x="1" y="5368"/>
            <a:ext cx="938466"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69B345"/>
          </a:solidFill>
        </p:spPr>
        <p:txBody>
          <a:bodyPr wrap="square" lIns="0" tIns="0" rIns="0" bIns="0" rtlCol="0"/>
          <a:lstStyle/>
          <a:p>
            <a:pPr defTabSz="403433"/>
            <a:endParaRPr sz="1588" dirty="0">
              <a:solidFill>
                <a:prstClr val="black"/>
              </a:solidFill>
            </a:endParaRPr>
          </a:p>
        </p:txBody>
      </p:sp>
    </p:spTree>
    <p:extLst>
      <p:ext uri="{BB962C8B-B14F-4D97-AF65-F5344CB8AC3E}">
        <p14:creationId xmlns:p14="http://schemas.microsoft.com/office/powerpoint/2010/main" val="184486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1" name="Title 20"/>
          <p:cNvSpPr>
            <a:spLocks noGrp="1"/>
          </p:cNvSpPr>
          <p:nvPr>
            <p:ph type="title"/>
          </p:nvPr>
        </p:nvSpPr>
        <p:spPr>
          <a:xfrm>
            <a:off x="1143001" y="207318"/>
            <a:ext cx="6490446" cy="434606"/>
          </a:xfrm>
        </p:spPr>
        <p:txBody>
          <a:bodyPr/>
          <a:lstStyle/>
          <a:p>
            <a:r>
              <a:rPr lang="en-US" sz="2824" dirty="0"/>
              <a:t>The Health Risk Assessment (</a:t>
            </a:r>
            <a:r>
              <a:rPr lang="en-US" sz="2824" b="1" dirty="0"/>
              <a:t>HRA</a:t>
            </a:r>
            <a:r>
              <a:rPr lang="en-US" sz="2824" dirty="0"/>
              <a:t>)</a:t>
            </a:r>
            <a:endParaRPr lang="en-US"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21</a:t>
            </a:fld>
            <a:endParaRPr spc="9" dirty="0"/>
          </a:p>
        </p:txBody>
      </p:sp>
      <p:graphicFrame>
        <p:nvGraphicFramePr>
          <p:cNvPr id="4" name="Diagram 3"/>
          <p:cNvGraphicFramePr/>
          <p:nvPr>
            <p:extLst/>
          </p:nvPr>
        </p:nvGraphicFramePr>
        <p:xfrm>
          <a:off x="1269083" y="683576"/>
          <a:ext cx="7202565" cy="5671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008530" y="701505"/>
            <a:ext cx="7597588" cy="5426486"/>
          </a:xfrm>
          <a:prstGeom prst="rect">
            <a:avLst/>
          </a:prstGeom>
        </p:spPr>
        <p:txBody>
          <a:bodyPr wrap="square">
            <a:spAutoFit/>
          </a:bodyPr>
          <a:lstStyle/>
          <a:p>
            <a:pPr defTabSz="403433">
              <a:spcBef>
                <a:spcPts val="529"/>
              </a:spcBef>
              <a:spcAft>
                <a:spcPts val="1059"/>
              </a:spcAft>
            </a:pPr>
            <a:r>
              <a:rPr lang="en-US" sz="1765" dirty="0">
                <a:solidFill>
                  <a:prstClr val="black"/>
                </a:solidFill>
              </a:rPr>
              <a:t>A Health Risk Assessment (HRA) is  </a:t>
            </a:r>
            <a:r>
              <a:rPr lang="en-US" sz="1765" dirty="0">
                <a:solidFill>
                  <a:srgbClr val="00B0F0"/>
                </a:solidFill>
              </a:rPr>
              <a:t>required for all members enrolled in a SNP </a:t>
            </a:r>
          </a:p>
          <a:p>
            <a:pPr marL="252146" indent="-252146" defTabSz="250745">
              <a:spcBef>
                <a:spcPts val="529"/>
              </a:spcBef>
              <a:spcAft>
                <a:spcPts val="1059"/>
              </a:spcAft>
              <a:buFont typeface="Arial" panose="020B0604020202020204" pitchFamily="34" charset="0"/>
              <a:buChar char="•"/>
            </a:pPr>
            <a:r>
              <a:rPr lang="en-US" sz="1588" dirty="0">
                <a:solidFill>
                  <a:prstClr val="black"/>
                </a:solidFill>
              </a:rPr>
              <a:t>The HRA is a tool used to identify member risk levels including but not limited to: Health, Functional, Cognitive, Psychosocial / Mental Health</a:t>
            </a:r>
          </a:p>
          <a:p>
            <a:pPr marL="252146" indent="-252146" defTabSz="403433">
              <a:spcBef>
                <a:spcPts val="529"/>
              </a:spcBef>
              <a:spcAft>
                <a:spcPts val="1059"/>
              </a:spcAft>
              <a:buFont typeface="Arial" panose="020B0604020202020204" pitchFamily="34" charset="0"/>
              <a:buChar char="•"/>
            </a:pPr>
            <a:r>
              <a:rPr lang="en-US" sz="1588" dirty="0">
                <a:solidFill>
                  <a:prstClr val="black"/>
                </a:solidFill>
              </a:rPr>
              <a:t>All SNP members must have a completed Initial HRA within 90 calendar days of enrollment or with any change of Plan Benefit Package (PBP). </a:t>
            </a:r>
          </a:p>
          <a:p>
            <a:pPr marL="252146" indent="-252146" defTabSz="403433">
              <a:spcBef>
                <a:spcPts val="529"/>
              </a:spcBef>
              <a:spcAft>
                <a:spcPts val="1059"/>
              </a:spcAft>
              <a:buFont typeface="Arial" panose="020B0604020202020204" pitchFamily="34" charset="0"/>
              <a:buChar char="•"/>
            </a:pPr>
            <a:r>
              <a:rPr lang="en-US" sz="1588" dirty="0">
                <a:solidFill>
                  <a:prstClr val="black"/>
                </a:solidFill>
              </a:rPr>
              <a:t>Annually,  members require an HRA within 365 calendar days of their previous HRA or enrollment date</a:t>
            </a:r>
          </a:p>
          <a:p>
            <a:pPr marL="252146" indent="-252146" defTabSz="403433">
              <a:spcBef>
                <a:spcPts val="529"/>
              </a:spcBef>
              <a:spcAft>
                <a:spcPts val="1059"/>
              </a:spcAft>
              <a:buFont typeface="Arial" panose="020B0604020202020204" pitchFamily="34" charset="0"/>
              <a:buChar char="•"/>
            </a:pPr>
            <a:r>
              <a:rPr lang="en-US" sz="1588" dirty="0">
                <a:solidFill>
                  <a:prstClr val="black"/>
                </a:solidFill>
              </a:rPr>
              <a:t>HRAs should be repeated when there is a major health status change or care transition. </a:t>
            </a:r>
          </a:p>
          <a:p>
            <a:pPr marL="252146" indent="-252146" defTabSz="403433">
              <a:spcBef>
                <a:spcPts val="529"/>
              </a:spcBef>
              <a:spcAft>
                <a:spcPts val="1059"/>
              </a:spcAft>
              <a:buFont typeface="Arial" panose="020B0604020202020204" pitchFamily="34" charset="0"/>
              <a:buChar char="•"/>
            </a:pPr>
            <a:r>
              <a:rPr lang="en-US" sz="1588" dirty="0">
                <a:solidFill>
                  <a:prstClr val="black"/>
                </a:solidFill>
              </a:rPr>
              <a:t>The HRA may be completed face-to-face, telephonically or written</a:t>
            </a:r>
          </a:p>
          <a:p>
            <a:pPr marL="252146" indent="-252146" defTabSz="403433">
              <a:spcBef>
                <a:spcPts val="529"/>
              </a:spcBef>
              <a:spcAft>
                <a:spcPts val="1059"/>
              </a:spcAft>
              <a:buFont typeface="Arial" panose="020B0604020202020204" pitchFamily="34" charset="0"/>
              <a:buChar char="•"/>
            </a:pPr>
            <a:r>
              <a:rPr lang="en-US" sz="1588" dirty="0">
                <a:solidFill>
                  <a:prstClr val="black"/>
                </a:solidFill>
              </a:rPr>
              <a:t>CMS requires a minimum 3 outreach attempts and a letter within 30 calendar days in the first 90 calendar days for initial and 90 calendar days prior to the annual HRA due date when an HRA is not completed</a:t>
            </a:r>
          </a:p>
          <a:p>
            <a:pPr marL="252146" indent="-252146" defTabSz="403433">
              <a:spcBef>
                <a:spcPts val="529"/>
              </a:spcBef>
              <a:spcAft>
                <a:spcPts val="1059"/>
              </a:spcAft>
              <a:buFont typeface="Arial" panose="020B0604020202020204" pitchFamily="34" charset="0"/>
              <a:buChar char="•"/>
            </a:pPr>
            <a:r>
              <a:rPr lang="en-US" sz="1588" dirty="0">
                <a:solidFill>
                  <a:prstClr val="black"/>
                </a:solidFill>
              </a:rPr>
              <a:t>The HRA must be reviewed, analyzed and stratified by the Case Manager within 30 calendar days of administering the HRA.</a:t>
            </a:r>
          </a:p>
          <a:p>
            <a:pPr marL="252146" indent="-252146" defTabSz="403433">
              <a:spcBef>
                <a:spcPts val="529"/>
              </a:spcBef>
              <a:spcAft>
                <a:spcPts val="1059"/>
              </a:spcAft>
              <a:buFont typeface="Arial" panose="020B0604020202020204" pitchFamily="34" charset="0"/>
              <a:buChar char="•"/>
            </a:pPr>
            <a:r>
              <a:rPr lang="en-US" sz="1588" dirty="0">
                <a:solidFill>
                  <a:prstClr val="black"/>
                </a:solidFill>
              </a:rPr>
              <a:t>HRA completion rates are CMS STAR Measures!</a:t>
            </a:r>
          </a:p>
        </p:txBody>
      </p:sp>
      <p:sp>
        <p:nvSpPr>
          <p:cNvPr id="3" name="Date Placeholder 2"/>
          <p:cNvSpPr>
            <a:spLocks noGrp="1"/>
          </p:cNvSpPr>
          <p:nvPr>
            <p:ph type="dt" sz="half" idx="6"/>
          </p:nvPr>
        </p:nvSpPr>
        <p:spPr>
          <a:xfrm>
            <a:off x="791834" y="6390110"/>
            <a:ext cx="2041264" cy="162993"/>
          </a:xfrm>
        </p:spPr>
        <p:txBody>
          <a:bodyPr/>
          <a:lstStyle/>
          <a:p>
            <a:fld id="{F803F68F-28AF-4F82-BC0C-B630BD6EF87D}" type="datetime1">
              <a:rPr lang="en-US" sz="1059">
                <a:solidFill>
                  <a:prstClr val="black">
                    <a:tint val="75000"/>
                  </a:prstClr>
                </a:solidFill>
              </a:rPr>
              <a:pPr/>
              <a:t>3/14/2018</a:t>
            </a:fld>
            <a:endParaRPr lang="en-US" sz="1059" dirty="0">
              <a:solidFill>
                <a:prstClr val="black">
                  <a:tint val="75000"/>
                </a:prstClr>
              </a:solidFill>
            </a:endParaRPr>
          </a:p>
        </p:txBody>
      </p:sp>
    </p:spTree>
    <p:extLst>
      <p:ext uri="{BB962C8B-B14F-4D97-AF65-F5344CB8AC3E}">
        <p14:creationId xmlns:p14="http://schemas.microsoft.com/office/powerpoint/2010/main" val="274912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7171292"/>
              </p:ext>
            </p:extLst>
          </p:nvPr>
        </p:nvGraphicFramePr>
        <p:xfrm>
          <a:off x="1456267" y="1416672"/>
          <a:ext cx="6766361" cy="495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3783105" y="2919754"/>
            <a:ext cx="2084294" cy="19498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94"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HRA</a:t>
            </a:r>
            <a:endParaRPr lang="en-US" sz="3177"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4354605" y="2742362"/>
            <a:ext cx="1143000" cy="307777"/>
          </a:xfrm>
          <a:prstGeom prst="rect">
            <a:avLst/>
          </a:prstGeom>
          <a:noFill/>
        </p:spPr>
        <p:txBody>
          <a:bodyPr wrap="square" rtlCol="0">
            <a:spAutoFit/>
          </a:bodyPr>
          <a:lstStyle/>
          <a:p>
            <a:pPr algn="ctr"/>
            <a:r>
              <a:rPr lang="en-US" sz="1400" i="1" dirty="0">
                <a:solidFill>
                  <a:schemeClr val="bg1"/>
                </a:solidFill>
              </a:rPr>
              <a:t>NP/PA/MD</a:t>
            </a:r>
          </a:p>
        </p:txBody>
      </p:sp>
      <p:sp>
        <p:nvSpPr>
          <p:cNvPr id="5" name="TextBox 4"/>
          <p:cNvSpPr txBox="1"/>
          <p:nvPr/>
        </p:nvSpPr>
        <p:spPr>
          <a:xfrm>
            <a:off x="6416487" y="4142814"/>
            <a:ext cx="1277471" cy="307777"/>
          </a:xfrm>
          <a:prstGeom prst="rect">
            <a:avLst/>
          </a:prstGeom>
          <a:noFill/>
        </p:spPr>
        <p:txBody>
          <a:bodyPr wrap="square" rtlCol="0">
            <a:spAutoFit/>
          </a:bodyPr>
          <a:lstStyle/>
          <a:p>
            <a:pPr algn="ctr"/>
            <a:r>
              <a:rPr lang="en-US" sz="1400" i="1" dirty="0">
                <a:solidFill>
                  <a:schemeClr val="bg1"/>
                </a:solidFill>
              </a:rPr>
              <a:t>RN Case Mgr</a:t>
            </a:r>
          </a:p>
        </p:txBody>
      </p:sp>
      <p:sp>
        <p:nvSpPr>
          <p:cNvPr id="6" name="TextBox 5"/>
          <p:cNvSpPr txBox="1"/>
          <p:nvPr/>
        </p:nvSpPr>
        <p:spPr>
          <a:xfrm>
            <a:off x="4224866" y="5852080"/>
            <a:ext cx="1286933" cy="523220"/>
          </a:xfrm>
          <a:prstGeom prst="rect">
            <a:avLst/>
          </a:prstGeom>
          <a:noFill/>
        </p:spPr>
        <p:txBody>
          <a:bodyPr wrap="square" rtlCol="0">
            <a:spAutoFit/>
          </a:bodyPr>
          <a:lstStyle/>
          <a:p>
            <a:pPr algn="ctr"/>
            <a:r>
              <a:rPr lang="en-US" sz="1400" i="1" dirty="0">
                <a:solidFill>
                  <a:schemeClr val="bg1"/>
                </a:solidFill>
              </a:rPr>
              <a:t>JSA Outreach Team</a:t>
            </a:r>
          </a:p>
        </p:txBody>
      </p:sp>
      <p:sp>
        <p:nvSpPr>
          <p:cNvPr id="8" name="TextBox 7"/>
          <p:cNvSpPr txBox="1"/>
          <p:nvPr/>
        </p:nvSpPr>
        <p:spPr>
          <a:xfrm>
            <a:off x="2265188" y="4051076"/>
            <a:ext cx="1143000" cy="307777"/>
          </a:xfrm>
          <a:prstGeom prst="rect">
            <a:avLst/>
          </a:prstGeom>
          <a:noFill/>
        </p:spPr>
        <p:txBody>
          <a:bodyPr wrap="square" rtlCol="0">
            <a:spAutoFit/>
          </a:bodyPr>
          <a:lstStyle/>
          <a:p>
            <a:pPr algn="ctr"/>
            <a:r>
              <a:rPr lang="en-US" sz="1400" i="1" dirty="0">
                <a:solidFill>
                  <a:schemeClr val="bg1"/>
                </a:solidFill>
              </a:rPr>
              <a:t>Member</a:t>
            </a:r>
          </a:p>
        </p:txBody>
      </p:sp>
      <p:sp>
        <p:nvSpPr>
          <p:cNvPr id="11" name="Title 10"/>
          <p:cNvSpPr>
            <a:spLocks noGrp="1"/>
          </p:cNvSpPr>
          <p:nvPr>
            <p:ph type="title"/>
          </p:nvPr>
        </p:nvSpPr>
        <p:spPr>
          <a:xfrm>
            <a:off x="1101437" y="424737"/>
            <a:ext cx="6687126" cy="407356"/>
          </a:xfrm>
        </p:spPr>
        <p:txBody>
          <a:bodyPr/>
          <a:lstStyle/>
          <a:p>
            <a:r>
              <a:rPr lang="en-US" dirty="0"/>
              <a:t>Health Risk Assessment Tool (HRAT)</a:t>
            </a:r>
          </a:p>
        </p:txBody>
      </p:sp>
      <p:sp>
        <p:nvSpPr>
          <p:cNvPr id="4" name="Date Placeholder 3"/>
          <p:cNvSpPr>
            <a:spLocks noGrp="1"/>
          </p:cNvSpPr>
          <p:nvPr>
            <p:ph type="dt" sz="half" idx="6"/>
          </p:nvPr>
        </p:nvSpPr>
        <p:spPr/>
        <p:txBody>
          <a:bodyPr/>
          <a:lstStyle/>
          <a:p>
            <a:fld id="{18AC9223-892F-41AE-8F53-7C5903192A1A}" type="datetime1">
              <a:rPr lang="en-US" sz="1059"/>
              <a:t>3/14/2018</a:t>
            </a:fld>
            <a:endParaRPr lang="en-US" dirty="0"/>
          </a:p>
        </p:txBody>
      </p:sp>
      <p:sp>
        <p:nvSpPr>
          <p:cNvPr id="9" name="Slide Number Placeholder 8"/>
          <p:cNvSpPr>
            <a:spLocks noGrp="1"/>
          </p:cNvSpPr>
          <p:nvPr>
            <p:ph type="sldNum" sz="quarter" idx="7"/>
          </p:nvPr>
        </p:nvSpPr>
        <p:spPr/>
        <p:txBody>
          <a:bodyPr/>
          <a:lstStyle/>
          <a:p>
            <a:pPr marL="22413"/>
            <a:fld id="{81D60167-4931-47E6-BA6A-407CBD079E47}" type="slidenum">
              <a:rPr lang="en-US" spc="9"/>
              <a:pPr marL="22413"/>
              <a:t>22</a:t>
            </a:fld>
            <a:endParaRPr lang="en-US" spc="9" dirty="0"/>
          </a:p>
        </p:txBody>
      </p:sp>
      <p:sp>
        <p:nvSpPr>
          <p:cNvPr id="10" name="TextBox 9"/>
          <p:cNvSpPr txBox="1"/>
          <p:nvPr/>
        </p:nvSpPr>
        <p:spPr>
          <a:xfrm>
            <a:off x="964950" y="951841"/>
            <a:ext cx="7922310" cy="369332"/>
          </a:xfrm>
          <a:prstGeom prst="rect">
            <a:avLst/>
          </a:prstGeom>
          <a:noFill/>
        </p:spPr>
        <p:txBody>
          <a:bodyPr wrap="square" rtlCol="0">
            <a:spAutoFit/>
          </a:bodyPr>
          <a:lstStyle/>
          <a:p>
            <a:r>
              <a:rPr lang="en-US" dirty="0"/>
              <a:t>To accommodate member preferences, AHC has several ways to complete an HRA</a:t>
            </a:r>
          </a:p>
        </p:txBody>
      </p:sp>
    </p:spTree>
    <p:extLst>
      <p:ext uri="{BB962C8B-B14F-4D97-AF65-F5344CB8AC3E}">
        <p14:creationId xmlns:p14="http://schemas.microsoft.com/office/powerpoint/2010/main" val="280797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36176"/>
            <a:ext cx="6490446" cy="407356"/>
          </a:xfrm>
        </p:spPr>
        <p:txBody>
          <a:bodyPr/>
          <a:lstStyle/>
          <a:p>
            <a:r>
              <a:rPr lang="en-US" dirty="0"/>
              <a:t>Jump Start Assessment</a:t>
            </a:r>
          </a:p>
        </p:txBody>
      </p:sp>
      <p:sp>
        <p:nvSpPr>
          <p:cNvPr id="3" name="Text Placeholder 2"/>
          <p:cNvSpPr>
            <a:spLocks noGrp="1"/>
          </p:cNvSpPr>
          <p:nvPr>
            <p:ph type="body" idx="4294967295"/>
          </p:nvPr>
        </p:nvSpPr>
        <p:spPr>
          <a:xfrm>
            <a:off x="1075765" y="950259"/>
            <a:ext cx="7597588" cy="4826258"/>
          </a:xfrm>
        </p:spPr>
        <p:txBody>
          <a:bodyPr/>
          <a:lstStyle/>
          <a:p>
            <a:pPr marL="302575" indent="-302575" algn="just">
              <a:spcAft>
                <a:spcPts val="1059"/>
              </a:spcAft>
              <a:buFont typeface="Arial" panose="020B0604020202020204" pitchFamily="34" charset="0"/>
              <a:buChar char="•"/>
            </a:pPr>
            <a:r>
              <a:rPr lang="en-US" sz="1600" dirty="0">
                <a:solidFill>
                  <a:schemeClr val="tx1"/>
                </a:solidFill>
                <a:latin typeface="+mn-lt"/>
              </a:rPr>
              <a:t>The Jump Start Assessment (JSA) is performed in person at either a Care Center or as an in home assessment</a:t>
            </a:r>
          </a:p>
          <a:p>
            <a:pPr marL="302575" indent="-302575" algn="just">
              <a:spcAft>
                <a:spcPts val="1059"/>
              </a:spcAft>
              <a:buFont typeface="Arial" panose="020B0604020202020204" pitchFamily="34" charset="0"/>
              <a:buChar char="•"/>
            </a:pPr>
            <a:r>
              <a:rPr lang="en-US" sz="1600" dirty="0">
                <a:solidFill>
                  <a:schemeClr val="tx1"/>
                </a:solidFill>
                <a:latin typeface="+mn-lt"/>
              </a:rPr>
              <a:t>The JSA meets the HRA requirements of the MOC and Star measures</a:t>
            </a:r>
          </a:p>
          <a:p>
            <a:pPr marL="302575" indent="-302575" algn="just">
              <a:spcAft>
                <a:spcPts val="1059"/>
              </a:spcAft>
              <a:buFont typeface="Arial" panose="020B0604020202020204" pitchFamily="34" charset="0"/>
              <a:buChar char="•"/>
            </a:pPr>
            <a:r>
              <a:rPr lang="en-US" sz="1600" dirty="0">
                <a:solidFill>
                  <a:schemeClr val="tx1"/>
                </a:solidFill>
                <a:latin typeface="+mn-lt"/>
              </a:rPr>
              <a:t>The JSA consists of the following:</a:t>
            </a:r>
          </a:p>
          <a:p>
            <a:pPr marL="959555" lvl="2" indent="-205920" algn="just">
              <a:buFont typeface="Arial" panose="020B0604020202020204" pitchFamily="34" charset="0"/>
              <a:buChar char="•"/>
            </a:pPr>
            <a:r>
              <a:rPr lang="en-US" sz="1600" dirty="0">
                <a:solidFill>
                  <a:schemeClr val="tx1"/>
                </a:solidFill>
              </a:rPr>
              <a:t>120+ point assessment</a:t>
            </a:r>
          </a:p>
          <a:p>
            <a:pPr marL="988412" lvl="2" indent="-252146" algn="just">
              <a:buFont typeface="Arial" panose="020B0604020202020204" pitchFamily="34" charset="0"/>
              <a:buChar char="•"/>
            </a:pPr>
            <a:r>
              <a:rPr lang="en-US" sz="1600" dirty="0">
                <a:solidFill>
                  <a:schemeClr val="tx1"/>
                </a:solidFill>
              </a:rPr>
              <a:t>A head to toe physical</a:t>
            </a:r>
          </a:p>
          <a:p>
            <a:pPr marL="988412" lvl="2" indent="-252146" algn="just">
              <a:buFont typeface="Arial" panose="020B0604020202020204" pitchFamily="34" charset="0"/>
              <a:buChar char="•"/>
            </a:pPr>
            <a:r>
              <a:rPr lang="en-US" sz="1600" dirty="0">
                <a:solidFill>
                  <a:schemeClr val="tx1"/>
                </a:solidFill>
              </a:rPr>
              <a:t>Lab work - blood and urine collection.</a:t>
            </a:r>
          </a:p>
          <a:p>
            <a:pPr marL="988412" lvl="2" indent="-252146" algn="just">
              <a:buFont typeface="Arial" panose="020B0604020202020204" pitchFamily="34" charset="0"/>
              <a:buChar char="•"/>
            </a:pPr>
            <a:r>
              <a:rPr lang="en-US" sz="1600" dirty="0">
                <a:solidFill>
                  <a:schemeClr val="tx1"/>
                </a:solidFill>
              </a:rPr>
              <a:t>Review of current and past medical history.</a:t>
            </a:r>
          </a:p>
          <a:p>
            <a:pPr marL="988412" lvl="2" indent="-252146" algn="just">
              <a:buFont typeface="Arial" panose="020B0604020202020204" pitchFamily="34" charset="0"/>
              <a:buChar char="•"/>
            </a:pPr>
            <a:r>
              <a:rPr lang="en-US" sz="1600" dirty="0">
                <a:solidFill>
                  <a:schemeClr val="tx1"/>
                </a:solidFill>
              </a:rPr>
              <a:t>Review of medications, to include any over the counter (OTC) drugs.</a:t>
            </a:r>
          </a:p>
          <a:p>
            <a:pPr marL="988412" lvl="2" indent="-252146" algn="just">
              <a:buFont typeface="Arial" panose="020B0604020202020204" pitchFamily="34" charset="0"/>
              <a:buChar char="•"/>
            </a:pPr>
            <a:r>
              <a:rPr lang="en-US" sz="1600" dirty="0">
                <a:solidFill>
                  <a:schemeClr val="tx1"/>
                </a:solidFill>
              </a:rPr>
              <a:t>Assessment to determine other health needs or screenings as needed to address individual health concerns.</a:t>
            </a:r>
          </a:p>
          <a:p>
            <a:pPr marL="988412" lvl="2" indent="-252146" algn="just">
              <a:buFont typeface="Arial" panose="020B0604020202020204" pitchFamily="34" charset="0"/>
              <a:buChar char="•"/>
            </a:pPr>
            <a:r>
              <a:rPr lang="en-US" sz="1600" dirty="0">
                <a:solidFill>
                  <a:schemeClr val="tx1"/>
                </a:solidFill>
              </a:rPr>
              <a:t>Referrals for further testing and chronic disease management clinics.</a:t>
            </a:r>
          </a:p>
          <a:p>
            <a:pPr marL="988412" lvl="2" indent="-252146" algn="just">
              <a:buFont typeface="Arial" panose="020B0604020202020204" pitchFamily="34" charset="0"/>
              <a:buChar char="•"/>
            </a:pPr>
            <a:r>
              <a:rPr lang="en-US" sz="1600" dirty="0">
                <a:solidFill>
                  <a:schemeClr val="tx1"/>
                </a:solidFill>
              </a:rPr>
              <a:t>Results are shared with member’s PCP and we work together to coordinate and manage care.</a:t>
            </a:r>
          </a:p>
          <a:p>
            <a:pPr marL="988412" lvl="2" indent="-252146" algn="just">
              <a:buFont typeface="Arial" panose="020B0604020202020204" pitchFamily="34" charset="0"/>
              <a:buChar char="•"/>
            </a:pPr>
            <a:r>
              <a:rPr lang="en-US" sz="1600" dirty="0">
                <a:solidFill>
                  <a:schemeClr val="tx1"/>
                </a:solidFill>
              </a:rPr>
              <a:t>Referrals for specialty care and disease management programs as necessary</a:t>
            </a:r>
          </a:p>
          <a:p>
            <a:pPr marL="988412" lvl="2" indent="-252146" algn="just">
              <a:buFont typeface="Arial" panose="020B0604020202020204" pitchFamily="34" charset="0"/>
              <a:buChar char="•"/>
            </a:pPr>
            <a:r>
              <a:rPr lang="en-US" sz="1600" dirty="0">
                <a:solidFill>
                  <a:schemeClr val="tx1"/>
                </a:solidFill>
              </a:rPr>
              <a:t>Assist in completing HEDIS measures</a:t>
            </a:r>
          </a:p>
          <a:p>
            <a:pPr marL="988412" lvl="2" indent="-252146" algn="just">
              <a:buFont typeface="Arial" panose="020B0604020202020204" pitchFamily="34" charset="0"/>
              <a:buChar char="•"/>
            </a:pPr>
            <a:r>
              <a:rPr lang="en-US" sz="1600" dirty="0">
                <a:solidFill>
                  <a:schemeClr val="tx1"/>
                </a:solidFill>
              </a:rPr>
              <a:t>Review of advanced directives</a:t>
            </a:r>
          </a:p>
          <a:p>
            <a:endParaRPr lang="en-US" sz="1412"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877">
            <a:off x="6862888" y="5105857"/>
            <a:ext cx="1389529" cy="1486796"/>
          </a:xfrm>
          <a:prstGeom prst="rect">
            <a:avLst/>
          </a:prstGeom>
        </p:spPr>
      </p:pic>
      <p:sp>
        <p:nvSpPr>
          <p:cNvPr id="5" name="Date Placeholder 4"/>
          <p:cNvSpPr>
            <a:spLocks noGrp="1"/>
          </p:cNvSpPr>
          <p:nvPr>
            <p:ph type="dt" sz="half" idx="6"/>
          </p:nvPr>
        </p:nvSpPr>
        <p:spPr>
          <a:xfrm>
            <a:off x="833269" y="6381704"/>
            <a:ext cx="2041264" cy="162993"/>
          </a:xfrm>
        </p:spPr>
        <p:txBody>
          <a:bodyPr/>
          <a:lstStyle/>
          <a:p>
            <a:fld id="{F1D1ABD5-30FA-4D20-8483-ECFE3AEDC4E5}" type="datetime1">
              <a:rPr lang="en-US" sz="1059"/>
              <a:t>3/14/2018</a:t>
            </a:fld>
            <a:endParaRPr lang="en-US" dirty="0"/>
          </a:p>
        </p:txBody>
      </p:sp>
      <p:sp>
        <p:nvSpPr>
          <p:cNvPr id="6" name="Slide Number Placeholder 5"/>
          <p:cNvSpPr>
            <a:spLocks noGrp="1"/>
          </p:cNvSpPr>
          <p:nvPr>
            <p:ph type="sldNum" sz="quarter" idx="7"/>
          </p:nvPr>
        </p:nvSpPr>
        <p:spPr/>
        <p:txBody>
          <a:bodyPr/>
          <a:lstStyle/>
          <a:p>
            <a:pPr marL="22413"/>
            <a:fld id="{81D60167-4931-47E6-BA6A-407CBD079E47}" type="slidenum">
              <a:rPr lang="en-US" spc="9"/>
              <a:pPr marL="22413"/>
              <a:t>23</a:t>
            </a:fld>
            <a:endParaRPr lang="en-US" spc="9" dirty="0"/>
          </a:p>
        </p:txBody>
      </p:sp>
    </p:spTree>
    <p:extLst>
      <p:ext uri="{BB962C8B-B14F-4D97-AF65-F5344CB8AC3E}">
        <p14:creationId xmlns:p14="http://schemas.microsoft.com/office/powerpoint/2010/main" val="258289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239" y="5098531"/>
            <a:ext cx="6490446" cy="380232"/>
          </a:xfrm>
        </p:spPr>
        <p:txBody>
          <a:bodyPr/>
          <a:lstStyle/>
          <a:p>
            <a:r>
              <a:rPr lang="en-US" sz="2471" dirty="0">
                <a:solidFill>
                  <a:schemeClr val="tx2"/>
                </a:solidFill>
              </a:rPr>
              <a:t>Paper Health Risk Assessment</a:t>
            </a:r>
          </a:p>
        </p:txBody>
      </p:sp>
      <p:sp>
        <p:nvSpPr>
          <p:cNvPr id="3" name="Title 1"/>
          <p:cNvSpPr txBox="1">
            <a:spLocks/>
          </p:cNvSpPr>
          <p:nvPr/>
        </p:nvSpPr>
        <p:spPr>
          <a:xfrm>
            <a:off x="1277471" y="268941"/>
            <a:ext cx="6490446" cy="407356"/>
          </a:xfrm>
          <a:prstGeom prst="rect">
            <a:avLst/>
          </a:prstGeom>
        </p:spPr>
        <p:txBody>
          <a:bodyPr wrap="square" lIns="0" tIns="0" rIns="0" bIns="0">
            <a:spAutoFit/>
          </a:bodyPr>
          <a:lstStyle>
            <a:lvl1pPr>
              <a:defRPr sz="3000" b="0" i="0">
                <a:solidFill>
                  <a:srgbClr val="0070B3"/>
                </a:solidFill>
                <a:latin typeface="Arvo"/>
                <a:ea typeface="+mj-ea"/>
                <a:cs typeface="Arvo"/>
              </a:defRPr>
            </a:lvl1pPr>
          </a:lstStyle>
          <a:p>
            <a:pPr defTabSz="806867"/>
            <a:r>
              <a:rPr lang="en-US" sz="2647" kern="0" dirty="0"/>
              <a:t>Telephonic Health Risk Assessment</a:t>
            </a:r>
          </a:p>
        </p:txBody>
      </p:sp>
      <p:sp>
        <p:nvSpPr>
          <p:cNvPr id="4" name="TextBox 3"/>
          <p:cNvSpPr txBox="1"/>
          <p:nvPr/>
        </p:nvSpPr>
        <p:spPr>
          <a:xfrm>
            <a:off x="1002473" y="717834"/>
            <a:ext cx="7664824" cy="4438395"/>
          </a:xfrm>
          <a:prstGeom prst="rect">
            <a:avLst/>
          </a:prstGeom>
          <a:noFill/>
        </p:spPr>
        <p:txBody>
          <a:bodyPr wrap="square" rtlCol="0">
            <a:spAutoFit/>
          </a:bodyPr>
          <a:lstStyle/>
          <a:p>
            <a:pPr marL="252146" indent="-252146">
              <a:buFont typeface="Arial" panose="020B0604020202020204" pitchFamily="34" charset="0"/>
              <a:buChar char="•"/>
            </a:pPr>
            <a:r>
              <a:rPr lang="en-US" sz="1400" dirty="0"/>
              <a:t>Subset of the Jumpstart Visit Assessment questions</a:t>
            </a:r>
          </a:p>
          <a:p>
            <a:pPr marL="252146" indent="-252146">
              <a:buFont typeface="Arial" panose="020B0604020202020204" pitchFamily="34" charset="0"/>
              <a:buChar char="•"/>
            </a:pPr>
            <a:r>
              <a:rPr lang="en-US" sz="1400" dirty="0"/>
              <a:t>Can be asked over the telephone by non-clinical staff- JSA Outreach Team</a:t>
            </a:r>
          </a:p>
          <a:p>
            <a:pPr marL="252146" indent="-252146">
              <a:buFont typeface="Arial" panose="020B0604020202020204" pitchFamily="34" charset="0"/>
              <a:buChar char="•"/>
            </a:pPr>
            <a:r>
              <a:rPr lang="en-US" sz="1400" dirty="0"/>
              <a:t>Questions include:</a:t>
            </a:r>
          </a:p>
          <a:p>
            <a:pPr marL="655579" lvl="1" indent="-252146">
              <a:buFont typeface="Arial" panose="020B0604020202020204" pitchFamily="34" charset="0"/>
              <a:buChar char="•"/>
            </a:pPr>
            <a:r>
              <a:rPr lang="en-US" sz="1400" dirty="0"/>
              <a:t>Self reported health status</a:t>
            </a:r>
          </a:p>
          <a:p>
            <a:pPr marL="655579" lvl="1" indent="-252146">
              <a:buFont typeface="Arial" panose="020B0604020202020204" pitchFamily="34" charset="0"/>
              <a:buChar char="•"/>
            </a:pPr>
            <a:r>
              <a:rPr lang="en-US" sz="1400" dirty="0"/>
              <a:t>Tobacco and Alcohol usage</a:t>
            </a:r>
          </a:p>
          <a:p>
            <a:pPr marL="655579" lvl="1" indent="-252146">
              <a:buFont typeface="Arial" panose="020B0604020202020204" pitchFamily="34" charset="0"/>
              <a:buChar char="•"/>
            </a:pPr>
            <a:r>
              <a:rPr lang="en-US" sz="1400" dirty="0"/>
              <a:t>Marital Status</a:t>
            </a:r>
          </a:p>
          <a:p>
            <a:pPr marL="655579" lvl="1" indent="-252146">
              <a:buFont typeface="Arial" panose="020B0604020202020204" pitchFamily="34" charset="0"/>
              <a:buChar char="•"/>
            </a:pPr>
            <a:r>
              <a:rPr lang="en-US" sz="1400" dirty="0"/>
              <a:t>Living situation</a:t>
            </a:r>
          </a:p>
          <a:p>
            <a:pPr marL="655579" lvl="1" indent="-252146">
              <a:buFont typeface="Arial" panose="020B0604020202020204" pitchFamily="34" charset="0"/>
              <a:buChar char="•"/>
            </a:pPr>
            <a:r>
              <a:rPr lang="en-US" sz="1400" dirty="0"/>
              <a:t>Caregiver support</a:t>
            </a:r>
          </a:p>
          <a:p>
            <a:pPr marL="655579" lvl="1" indent="-252146">
              <a:buFont typeface="Arial" panose="020B0604020202020204" pitchFamily="34" charset="0"/>
              <a:buChar char="•"/>
            </a:pPr>
            <a:r>
              <a:rPr lang="en-US" sz="1400" dirty="0"/>
              <a:t>ADLs (Barthel Index)</a:t>
            </a:r>
          </a:p>
          <a:p>
            <a:pPr marL="655579" lvl="1" indent="-252146">
              <a:buFont typeface="Arial" panose="020B0604020202020204" pitchFamily="34" charset="0"/>
              <a:buChar char="•"/>
            </a:pPr>
            <a:r>
              <a:rPr lang="en-US" sz="1400" dirty="0"/>
              <a:t>Fall history</a:t>
            </a:r>
          </a:p>
          <a:p>
            <a:pPr marL="655579" lvl="1" indent="-252146">
              <a:buFont typeface="Arial" panose="020B0604020202020204" pitchFamily="34" charset="0"/>
              <a:buChar char="•"/>
            </a:pPr>
            <a:r>
              <a:rPr lang="en-US" sz="1400" dirty="0"/>
              <a:t>PHQ-2</a:t>
            </a:r>
          </a:p>
          <a:p>
            <a:pPr marL="655579" lvl="1" indent="-252146">
              <a:buFont typeface="Arial" panose="020B0604020202020204" pitchFamily="34" charset="0"/>
              <a:buChar char="•"/>
            </a:pPr>
            <a:r>
              <a:rPr lang="en-US" sz="1400" dirty="0"/>
              <a:t>Community Assessment Risk Screen (CARS)</a:t>
            </a:r>
          </a:p>
          <a:p>
            <a:pPr marL="1059012" lvl="2" indent="-252146">
              <a:buFont typeface="Arial" panose="020B0604020202020204" pitchFamily="34" charset="0"/>
              <a:buChar char="•"/>
            </a:pPr>
            <a:r>
              <a:rPr lang="en-US" sz="1400" dirty="0"/>
              <a:t>Hospitalizations</a:t>
            </a:r>
          </a:p>
          <a:p>
            <a:pPr marL="1059012" lvl="2" indent="-252146">
              <a:buFont typeface="Arial" panose="020B0604020202020204" pitchFamily="34" charset="0"/>
              <a:buChar char="•"/>
            </a:pPr>
            <a:r>
              <a:rPr lang="en-US" sz="1400" dirty="0"/>
              <a:t>Emergency Room or Urgent Care Visits</a:t>
            </a:r>
          </a:p>
          <a:p>
            <a:pPr marL="1059012" lvl="2" indent="-252146">
              <a:buFont typeface="Arial" panose="020B0604020202020204" pitchFamily="34" charset="0"/>
              <a:buChar char="•"/>
            </a:pPr>
            <a:r>
              <a:rPr lang="en-US" sz="1400" dirty="0"/>
              <a:t>Chronic conditions</a:t>
            </a:r>
          </a:p>
          <a:p>
            <a:pPr marL="1059012" lvl="2" indent="-252146">
              <a:buFont typeface="Arial" panose="020B0604020202020204" pitchFamily="34" charset="0"/>
              <a:buChar char="•"/>
            </a:pPr>
            <a:r>
              <a:rPr lang="en-US" sz="1400" dirty="0"/>
              <a:t>&gt; 5 Medications</a:t>
            </a:r>
          </a:p>
          <a:p>
            <a:pPr marL="655579" lvl="1" indent="-252146">
              <a:buFont typeface="Arial" panose="020B0604020202020204" pitchFamily="34" charset="0"/>
              <a:buChar char="•"/>
            </a:pPr>
            <a:r>
              <a:rPr lang="en-US" sz="1400" dirty="0"/>
              <a:t>Advance Directives</a:t>
            </a:r>
          </a:p>
          <a:p>
            <a:pPr marL="655579" lvl="1" indent="-252146">
              <a:buFont typeface="Arial" panose="020B0604020202020204" pitchFamily="34" charset="0"/>
              <a:buChar char="•"/>
            </a:pPr>
            <a:r>
              <a:rPr lang="en-US" sz="1400" dirty="0"/>
              <a:t>Medical Supplies or Home care services</a:t>
            </a:r>
          </a:p>
          <a:p>
            <a:pPr marL="655579" lvl="1" indent="-252146">
              <a:buFont typeface="Arial" panose="020B0604020202020204" pitchFamily="34" charset="0"/>
              <a:buChar char="•"/>
            </a:pPr>
            <a:r>
              <a:rPr lang="en-US" sz="1400" dirty="0"/>
              <a:t>Dialysis service</a:t>
            </a:r>
          </a:p>
          <a:p>
            <a:pPr marL="655579" lvl="1" indent="-252146">
              <a:buFont typeface="Arial" panose="020B0604020202020204" pitchFamily="34" charset="0"/>
              <a:buChar char="•"/>
            </a:pPr>
            <a:r>
              <a:rPr lang="en-US" sz="1400" dirty="0"/>
              <a:t>Specialist Care</a:t>
            </a:r>
          </a:p>
        </p:txBody>
      </p:sp>
      <p:sp>
        <p:nvSpPr>
          <p:cNvPr id="5" name="TextBox 4"/>
          <p:cNvSpPr txBox="1"/>
          <p:nvPr/>
        </p:nvSpPr>
        <p:spPr>
          <a:xfrm>
            <a:off x="1065607" y="5509658"/>
            <a:ext cx="6252882" cy="961545"/>
          </a:xfrm>
          <a:prstGeom prst="rect">
            <a:avLst/>
          </a:prstGeom>
          <a:noFill/>
        </p:spPr>
        <p:txBody>
          <a:bodyPr wrap="square" rtlCol="0">
            <a:spAutoFit/>
          </a:bodyPr>
          <a:lstStyle/>
          <a:p>
            <a:pPr marL="655579" lvl="1" indent="-252146">
              <a:buFont typeface="Arial" panose="020B0604020202020204" pitchFamily="34" charset="0"/>
              <a:buChar char="•"/>
            </a:pPr>
            <a:r>
              <a:rPr lang="en-US" sz="1400" dirty="0"/>
              <a:t>Used when unable to contact a member or member refuses</a:t>
            </a:r>
            <a:endParaRPr lang="en-US" sz="1400" i="1" dirty="0"/>
          </a:p>
          <a:p>
            <a:pPr marL="655579" lvl="1" indent="-252146">
              <a:buFont typeface="Arial" panose="020B0604020202020204" pitchFamily="34" charset="0"/>
              <a:buChar char="•"/>
            </a:pPr>
            <a:r>
              <a:rPr lang="en-US" sz="1400" dirty="0"/>
              <a:t>Sent at the member’s request</a:t>
            </a:r>
          </a:p>
          <a:p>
            <a:pPr marL="655579" lvl="1" indent="-252146">
              <a:buFont typeface="Arial" panose="020B0604020202020204" pitchFamily="34" charset="0"/>
              <a:buChar char="•"/>
            </a:pPr>
            <a:r>
              <a:rPr lang="en-US" sz="1400" dirty="0"/>
              <a:t>Includes same questions as the Telephonic HRA </a:t>
            </a:r>
          </a:p>
          <a:p>
            <a:pPr marL="655579" lvl="1" indent="-252146">
              <a:buFont typeface="Arial" panose="020B0604020202020204" pitchFamily="34" charset="0"/>
              <a:buChar char="•"/>
            </a:pPr>
            <a:r>
              <a:rPr lang="en-US" sz="1400" dirty="0"/>
              <a:t>Sent for annual reassessments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647" y="1052174"/>
            <a:ext cx="2265685" cy="226568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020" b="9862"/>
          <a:stretch/>
        </p:blipFill>
        <p:spPr>
          <a:xfrm>
            <a:off x="6656294" y="4555396"/>
            <a:ext cx="2011002" cy="1492086"/>
          </a:xfrm>
          <a:prstGeom prst="rect">
            <a:avLst/>
          </a:prstGeom>
        </p:spPr>
      </p:pic>
      <p:sp>
        <p:nvSpPr>
          <p:cNvPr id="8" name="Date Placeholder 7"/>
          <p:cNvSpPr>
            <a:spLocks noGrp="1"/>
          </p:cNvSpPr>
          <p:nvPr>
            <p:ph type="dt" sz="half" idx="6"/>
          </p:nvPr>
        </p:nvSpPr>
        <p:spPr>
          <a:xfrm>
            <a:off x="862587" y="6378675"/>
            <a:ext cx="2041264" cy="162993"/>
          </a:xfrm>
        </p:spPr>
        <p:txBody>
          <a:bodyPr/>
          <a:lstStyle/>
          <a:p>
            <a:fld id="{6EEB4207-79EF-49A5-8EEF-CD19B8277036}" type="datetime1">
              <a:rPr lang="en-US" sz="1059"/>
              <a:t>3/14/2018</a:t>
            </a:fld>
            <a:endParaRPr lang="en-US" dirty="0"/>
          </a:p>
        </p:txBody>
      </p:sp>
      <p:sp>
        <p:nvSpPr>
          <p:cNvPr id="9" name="Slide Number Placeholder 8"/>
          <p:cNvSpPr>
            <a:spLocks noGrp="1"/>
          </p:cNvSpPr>
          <p:nvPr>
            <p:ph type="sldNum" sz="quarter" idx="7"/>
          </p:nvPr>
        </p:nvSpPr>
        <p:spPr/>
        <p:txBody>
          <a:bodyPr/>
          <a:lstStyle/>
          <a:p>
            <a:pPr marL="22413"/>
            <a:fld id="{81D60167-4931-47E6-BA6A-407CBD079E47}" type="slidenum">
              <a:rPr lang="en-US" spc="9"/>
              <a:pPr marL="22413"/>
              <a:t>24</a:t>
            </a:fld>
            <a:endParaRPr lang="en-US" spc="9" dirty="0"/>
          </a:p>
        </p:txBody>
      </p:sp>
    </p:spTree>
    <p:extLst>
      <p:ext uri="{BB962C8B-B14F-4D97-AF65-F5344CB8AC3E}">
        <p14:creationId xmlns:p14="http://schemas.microsoft.com/office/powerpoint/2010/main" val="181595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 name="Title 1"/>
          <p:cNvSpPr>
            <a:spLocks noGrp="1"/>
          </p:cNvSpPr>
          <p:nvPr>
            <p:ph type="title"/>
          </p:nvPr>
        </p:nvSpPr>
        <p:spPr>
          <a:xfrm>
            <a:off x="1075765" y="277983"/>
            <a:ext cx="6490446" cy="380232"/>
          </a:xfrm>
        </p:spPr>
        <p:txBody>
          <a:bodyPr/>
          <a:lstStyle/>
          <a:p>
            <a:pPr marL="11206" marR="4483" indent="496447" algn="l" defTabSz="806867"/>
            <a:r>
              <a:rPr lang="en-US" sz="2471" dirty="0"/>
              <a:t>The Comprehensive Assessment</a:t>
            </a:r>
          </a:p>
        </p:txBody>
      </p:sp>
      <p:sp>
        <p:nvSpPr>
          <p:cNvPr id="3" name="Date Placeholder 2"/>
          <p:cNvSpPr>
            <a:spLocks noGrp="1"/>
          </p:cNvSpPr>
          <p:nvPr>
            <p:ph type="dt" sz="half" idx="6"/>
          </p:nvPr>
        </p:nvSpPr>
        <p:spPr>
          <a:xfrm>
            <a:off x="537882" y="5627595"/>
            <a:ext cx="1855694" cy="162993"/>
          </a:xfrm>
        </p:spPr>
        <p:txBody>
          <a:bodyPr/>
          <a:lstStyle/>
          <a:p>
            <a:fld id="{8E48A096-A8FF-493C-AE34-664F4369E245}" type="datetime1">
              <a:rPr lang="en-US" sz="1059"/>
              <a:t>3/14/2018</a:t>
            </a:fld>
            <a:endParaRPr lang="en-US" dirty="0"/>
          </a:p>
        </p:txBody>
      </p:sp>
      <p:sp>
        <p:nvSpPr>
          <p:cNvPr id="86" name="object 86"/>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25</a:t>
            </a:fld>
            <a:endParaRPr spc="9" dirty="0"/>
          </a:p>
        </p:txBody>
      </p:sp>
      <p:sp>
        <p:nvSpPr>
          <p:cNvPr id="38" name="Text Placeholder 23"/>
          <p:cNvSpPr>
            <a:spLocks noGrp="1"/>
          </p:cNvSpPr>
          <p:nvPr>
            <p:ph type="body" idx="4294967295"/>
          </p:nvPr>
        </p:nvSpPr>
        <p:spPr>
          <a:xfrm>
            <a:off x="1075765" y="964028"/>
            <a:ext cx="7618599" cy="4516621"/>
          </a:xfrm>
        </p:spPr>
        <p:txBody>
          <a:bodyPr/>
          <a:lstStyle/>
          <a:p>
            <a:pPr>
              <a:spcAft>
                <a:spcPts val="1059"/>
              </a:spcAft>
            </a:pPr>
            <a:r>
              <a:rPr lang="en-US" sz="1600" dirty="0">
                <a:solidFill>
                  <a:schemeClr val="tx1"/>
                </a:solidFill>
                <a:latin typeface="+mn-lt"/>
              </a:rPr>
              <a:t>This is an Assessment of the Member’s health status based on NCQA® standards</a:t>
            </a:r>
          </a:p>
          <a:p>
            <a:pPr>
              <a:spcAft>
                <a:spcPts val="1059"/>
              </a:spcAft>
            </a:pPr>
            <a:r>
              <a:rPr lang="en-US" sz="1600" dirty="0">
                <a:solidFill>
                  <a:schemeClr val="tx1"/>
                </a:solidFill>
                <a:latin typeface="+mn-lt"/>
              </a:rPr>
              <a:t>This is a stand alone assessment which should be used for all members engaged in Case Management</a:t>
            </a:r>
          </a:p>
          <a:p>
            <a:pPr>
              <a:spcAft>
                <a:spcPts val="1059"/>
              </a:spcAft>
            </a:pPr>
            <a:r>
              <a:rPr lang="en-US" sz="1600" dirty="0">
                <a:solidFill>
                  <a:schemeClr val="tx1"/>
                </a:solidFill>
                <a:latin typeface="+mn-lt"/>
              </a:rPr>
              <a:t>The Comprehensive Assessment consists of the following :</a:t>
            </a:r>
          </a:p>
          <a:p>
            <a:pPr marL="706008" lvl="1" indent="-302575">
              <a:buFont typeface="Arial" panose="020B0604020202020204" pitchFamily="34" charset="0"/>
              <a:buChar char="•"/>
            </a:pPr>
            <a:r>
              <a:rPr lang="en-US" sz="1600" dirty="0">
                <a:solidFill>
                  <a:schemeClr val="tx1"/>
                </a:solidFill>
              </a:rPr>
              <a:t>Member health status including condition-specific issues</a:t>
            </a:r>
          </a:p>
          <a:p>
            <a:pPr marL="706008" lvl="1" indent="-302575">
              <a:buFont typeface="Arial" panose="020B0604020202020204" pitchFamily="34" charset="0"/>
              <a:buChar char="•"/>
            </a:pPr>
            <a:r>
              <a:rPr lang="en-US" sz="1600" dirty="0">
                <a:solidFill>
                  <a:schemeClr val="tx1"/>
                </a:solidFill>
              </a:rPr>
              <a:t>Member’s clinical history; including medications</a:t>
            </a:r>
          </a:p>
          <a:p>
            <a:pPr marL="706008" lvl="1" indent="-302575">
              <a:buFont typeface="Arial" panose="020B0604020202020204" pitchFamily="34" charset="0"/>
              <a:buChar char="•"/>
            </a:pPr>
            <a:r>
              <a:rPr lang="en-US" sz="1600" dirty="0">
                <a:solidFill>
                  <a:schemeClr val="tx1"/>
                </a:solidFill>
              </a:rPr>
              <a:t>Activities of daily living</a:t>
            </a:r>
          </a:p>
          <a:p>
            <a:pPr marL="706008" lvl="1" indent="-302575">
              <a:buFont typeface="Arial" panose="020B0604020202020204" pitchFamily="34" charset="0"/>
              <a:buChar char="•"/>
            </a:pPr>
            <a:r>
              <a:rPr lang="en-US" sz="1600" dirty="0">
                <a:solidFill>
                  <a:schemeClr val="tx1"/>
                </a:solidFill>
              </a:rPr>
              <a:t>Behavioral health status, including cognitive functions</a:t>
            </a:r>
          </a:p>
          <a:p>
            <a:pPr marL="706008" lvl="1" indent="-302575">
              <a:buFont typeface="Arial" panose="020B0604020202020204" pitchFamily="34" charset="0"/>
              <a:buChar char="•"/>
            </a:pPr>
            <a:r>
              <a:rPr lang="en-US" sz="1600" dirty="0">
                <a:solidFill>
                  <a:schemeClr val="tx1"/>
                </a:solidFill>
              </a:rPr>
              <a:t>Psychosocial issues</a:t>
            </a:r>
          </a:p>
          <a:p>
            <a:pPr marL="706008" lvl="1" indent="-302575">
              <a:buFont typeface="Arial" panose="020B0604020202020204" pitchFamily="34" charset="0"/>
              <a:buChar char="•"/>
            </a:pPr>
            <a:r>
              <a:rPr lang="en-US" sz="1600" dirty="0">
                <a:solidFill>
                  <a:schemeClr val="tx1"/>
                </a:solidFill>
              </a:rPr>
              <a:t>Cultural and linguistic needs, preferences, or limitations</a:t>
            </a:r>
          </a:p>
          <a:p>
            <a:pPr marL="706008" lvl="1" indent="-302575">
              <a:buFont typeface="Arial" panose="020B0604020202020204" pitchFamily="34" charset="0"/>
              <a:buChar char="•"/>
            </a:pPr>
            <a:r>
              <a:rPr lang="en-US" sz="1600" dirty="0">
                <a:solidFill>
                  <a:schemeClr val="tx1"/>
                </a:solidFill>
              </a:rPr>
              <a:t>Visual and hearing needs, preferences, or limitations</a:t>
            </a:r>
          </a:p>
          <a:p>
            <a:pPr marL="706008" lvl="1" indent="-302575">
              <a:buFont typeface="Arial" panose="020B0604020202020204" pitchFamily="34" charset="0"/>
              <a:buChar char="•"/>
            </a:pPr>
            <a:r>
              <a:rPr lang="en-US" sz="1600" dirty="0">
                <a:solidFill>
                  <a:schemeClr val="tx1"/>
                </a:solidFill>
              </a:rPr>
              <a:t>Caregiver  resources and involvement</a:t>
            </a:r>
          </a:p>
          <a:p>
            <a:pPr marL="706008" lvl="1" indent="-302575">
              <a:buFont typeface="Arial" panose="020B0604020202020204" pitchFamily="34" charset="0"/>
              <a:buChar char="•"/>
            </a:pPr>
            <a:r>
              <a:rPr lang="en-US" sz="1600" dirty="0">
                <a:solidFill>
                  <a:schemeClr val="tx1"/>
                </a:solidFill>
              </a:rPr>
              <a:t>Available benefits (Value-added services such as in-home survey, social services, pharmacy, education, dietitian and behavioral health)</a:t>
            </a:r>
          </a:p>
          <a:p>
            <a:pPr marL="706008" lvl="1" indent="-302575">
              <a:buFont typeface="Arial" panose="020B0604020202020204" pitchFamily="34" charset="0"/>
              <a:buChar char="•"/>
            </a:pPr>
            <a:r>
              <a:rPr lang="en-US" sz="1600" dirty="0">
                <a:solidFill>
                  <a:schemeClr val="tx1"/>
                </a:solidFill>
              </a:rPr>
              <a:t>Available community resources</a:t>
            </a:r>
          </a:p>
          <a:p>
            <a:pPr marL="706008" lvl="1" indent="-302575">
              <a:buFont typeface="Arial" panose="020B0604020202020204" pitchFamily="34" charset="0"/>
              <a:buChar char="•"/>
            </a:pPr>
            <a:r>
              <a:rPr lang="en-US" sz="1600" dirty="0">
                <a:solidFill>
                  <a:schemeClr val="tx1"/>
                </a:solidFill>
              </a:rPr>
              <a:t>Life-planning activities including advanced directives, living wills, and hospice</a:t>
            </a:r>
          </a:p>
          <a:p>
            <a:endParaRPr lang="en-US" sz="1050" dirty="0">
              <a:latin typeface="+mn-lt"/>
            </a:endParaRPr>
          </a:p>
        </p:txBody>
      </p:sp>
      <p:sp>
        <p:nvSpPr>
          <p:cNvPr id="21"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22"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23"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24"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25"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26"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27"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28"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29"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30"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31"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32"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33"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34"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35"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37" name="object 20"/>
          <p:cNvSpPr txBox="1">
            <a:spLocks/>
          </p:cNvSpPr>
          <p:nvPr/>
        </p:nvSpPr>
        <p:spPr>
          <a:xfrm>
            <a:off x="4509247" y="6381704"/>
            <a:ext cx="183216" cy="162993"/>
          </a:xfrm>
          <a:prstGeom prst="rect">
            <a:avLst/>
          </a:prstGeom>
        </p:spPr>
        <p:txBody>
          <a:bodyPr vert="horz" wrap="square" lIns="0" tIns="0" rIns="0" bIns="0" rtlCol="0">
            <a:spAutoFit/>
          </a:bodyPr>
          <a:lstStyle>
            <a:defPPr>
              <a:defRPr lang="en-US"/>
            </a:defPPr>
            <a:lvl1pPr marL="0" algn="l" defTabSz="457200" rtl="0" eaLnBrk="1" latinLnBrk="0" hangingPunct="1">
              <a:defRPr sz="1200" b="0" i="0" kern="1200">
                <a:solidFill>
                  <a:srgbClr val="939598"/>
                </a:solidFill>
                <a:latin typeface="Times New Roman"/>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413"/>
            <a:fld id="{81D60167-4931-47E6-BA6A-407CBD079E47}" type="slidenum">
              <a:rPr lang="en-US" sz="1059" spc="9"/>
              <a:pPr marL="22413"/>
              <a:t>25</a:t>
            </a:fld>
            <a:endParaRPr lang="en-US" sz="1059" spc="9" dirty="0"/>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627" y="5683092"/>
            <a:ext cx="1546412" cy="948166"/>
          </a:xfrm>
          <a:prstGeom prst="rect">
            <a:avLst/>
          </a:prstGeom>
        </p:spPr>
      </p:pic>
    </p:spTree>
    <p:extLst>
      <p:ext uri="{BB962C8B-B14F-4D97-AF65-F5344CB8AC3E}">
        <p14:creationId xmlns:p14="http://schemas.microsoft.com/office/powerpoint/2010/main" val="3024299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1031949"/>
          </a:xfrm>
          <a:prstGeom prst="rect">
            <a:avLst/>
          </a:prstGeom>
        </p:spPr>
        <p:txBody>
          <a:bodyPr vert="horz" wrap="square" lIns="0" tIns="0" rIns="0" bIns="0" rtlCol="0">
            <a:spAutoFit/>
          </a:bodyPr>
          <a:lstStyle/>
          <a:p>
            <a:pPr marL="11206" marR="4483" indent="496447"/>
            <a:r>
              <a:rPr lang="en-US" sz="3353" dirty="0">
                <a:latin typeface="Arvo"/>
                <a:cs typeface="Arvo"/>
              </a:rPr>
              <a:t>MOC Element 2- Care Coordination</a:t>
            </a:r>
          </a:p>
          <a:p>
            <a:pPr marL="11206" marR="4483" indent="496447" algn="just"/>
            <a:r>
              <a:rPr lang="en-US" sz="3353" dirty="0">
                <a:latin typeface="Arvo"/>
                <a:cs typeface="Arvo"/>
              </a:rPr>
              <a:t>Individualized Care Plan</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26</a:t>
            </a:fld>
            <a:endParaRPr spc="9" dirty="0"/>
          </a:p>
        </p:txBody>
      </p:sp>
    </p:spTree>
    <p:extLst>
      <p:ext uri="{BB962C8B-B14F-4D97-AF65-F5344CB8AC3E}">
        <p14:creationId xmlns:p14="http://schemas.microsoft.com/office/powerpoint/2010/main" val="699187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6" y="268941"/>
            <a:ext cx="6490446" cy="407356"/>
          </a:xfrm>
        </p:spPr>
        <p:txBody>
          <a:bodyPr/>
          <a:lstStyle/>
          <a:p>
            <a:r>
              <a:rPr lang="en-US" dirty="0"/>
              <a:t>Care Plan Basics</a:t>
            </a:r>
          </a:p>
        </p:txBody>
      </p:sp>
      <p:graphicFrame>
        <p:nvGraphicFramePr>
          <p:cNvPr id="4" name="Diagram 3"/>
          <p:cNvGraphicFramePr/>
          <p:nvPr>
            <p:extLst>
              <p:ext uri="{D42A27DB-BD31-4B8C-83A1-F6EECF244321}">
                <p14:modId xmlns:p14="http://schemas.microsoft.com/office/powerpoint/2010/main" val="1772812179"/>
              </p:ext>
            </p:extLst>
          </p:nvPr>
        </p:nvGraphicFramePr>
        <p:xfrm>
          <a:off x="605118" y="1008530"/>
          <a:ext cx="8068235" cy="4840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6"/>
          </p:nvPr>
        </p:nvSpPr>
        <p:spPr>
          <a:xfrm>
            <a:off x="806823" y="6375646"/>
            <a:ext cx="2041264" cy="162993"/>
          </a:xfrm>
        </p:spPr>
        <p:txBody>
          <a:bodyPr/>
          <a:lstStyle/>
          <a:p>
            <a:fld id="{8DC9B010-8792-4C31-B250-CD951F1E85F6}" type="datetime1">
              <a:rPr lang="en-US" sz="1059"/>
              <a:t>3/14/2018</a:t>
            </a:fld>
            <a:endParaRPr lang="en-US" sz="1059" dirty="0"/>
          </a:p>
        </p:txBody>
      </p:sp>
      <p:sp>
        <p:nvSpPr>
          <p:cNvPr id="5" name="Slide Number Placeholder 4"/>
          <p:cNvSpPr>
            <a:spLocks noGrp="1"/>
          </p:cNvSpPr>
          <p:nvPr>
            <p:ph type="sldNum" sz="quarter" idx="7"/>
          </p:nvPr>
        </p:nvSpPr>
        <p:spPr/>
        <p:txBody>
          <a:bodyPr/>
          <a:lstStyle/>
          <a:p>
            <a:pPr marL="22413"/>
            <a:fld id="{81D60167-4931-47E6-BA6A-407CBD079E47}" type="slidenum">
              <a:rPr lang="en-US" spc="9"/>
              <a:pPr marL="22413"/>
              <a:t>27</a:t>
            </a:fld>
            <a:endParaRPr lang="en-US" spc="9" dirty="0"/>
          </a:p>
        </p:txBody>
      </p:sp>
    </p:spTree>
    <p:extLst>
      <p:ext uri="{BB962C8B-B14F-4D97-AF65-F5344CB8AC3E}">
        <p14:creationId xmlns:p14="http://schemas.microsoft.com/office/powerpoint/2010/main" val="229841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 name="Title 1"/>
          <p:cNvSpPr>
            <a:spLocks noGrp="1"/>
          </p:cNvSpPr>
          <p:nvPr>
            <p:ph type="title"/>
          </p:nvPr>
        </p:nvSpPr>
        <p:spPr>
          <a:xfrm>
            <a:off x="1143001" y="268941"/>
            <a:ext cx="6490446" cy="434606"/>
          </a:xfrm>
        </p:spPr>
        <p:txBody>
          <a:bodyPr/>
          <a:lstStyle/>
          <a:p>
            <a:r>
              <a:rPr lang="en-US" sz="2824" dirty="0">
                <a:solidFill>
                  <a:srgbClr val="0070C0"/>
                </a:solidFill>
              </a:rPr>
              <a:t>The Individualized Care Plan (</a:t>
            </a:r>
            <a:r>
              <a:rPr lang="en-US" sz="2824" b="1" dirty="0">
                <a:solidFill>
                  <a:srgbClr val="0070C0"/>
                </a:solidFill>
              </a:rPr>
              <a:t>ICP</a:t>
            </a:r>
            <a:r>
              <a:rPr lang="en-US" sz="2824" dirty="0">
                <a:solidFill>
                  <a:srgbClr val="0070C0"/>
                </a:solidFill>
              </a:rPr>
              <a:t>)</a:t>
            </a:r>
            <a:endParaRPr lang="en-US" dirty="0">
              <a:solidFill>
                <a:srgbClr val="0070C0"/>
              </a:solidFill>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28</a:t>
            </a:fld>
            <a:endParaRPr spc="9" dirty="0"/>
          </a:p>
        </p:txBody>
      </p:sp>
      <p:sp>
        <p:nvSpPr>
          <p:cNvPr id="21" name="Text Placeholder 20"/>
          <p:cNvSpPr>
            <a:spLocks noGrp="1"/>
          </p:cNvSpPr>
          <p:nvPr>
            <p:ph type="body" idx="4294967295"/>
          </p:nvPr>
        </p:nvSpPr>
        <p:spPr>
          <a:xfrm>
            <a:off x="953805" y="805374"/>
            <a:ext cx="7597588" cy="5598969"/>
          </a:xfrm>
        </p:spPr>
        <p:txBody>
          <a:bodyPr/>
          <a:lstStyle/>
          <a:p>
            <a:pPr marL="302575" indent="-302575" algn="just">
              <a:spcBef>
                <a:spcPts val="529"/>
              </a:spcBef>
              <a:spcAft>
                <a:spcPts val="1059"/>
              </a:spcAft>
              <a:buFont typeface="Arial" panose="020B0604020202020204" pitchFamily="34" charset="0"/>
              <a:buChar char="•"/>
            </a:pPr>
            <a:r>
              <a:rPr lang="en-US" sz="1800" dirty="0">
                <a:solidFill>
                  <a:schemeClr val="tx1"/>
                </a:solidFill>
                <a:latin typeface="+mn-lt"/>
              </a:rPr>
              <a:t>An Individualized Care Plan (ICP) outlines health related goals and is developed by the Case Manager with the member and is communicated to the member’s PCP to contribute relevant clinical information.</a:t>
            </a:r>
          </a:p>
          <a:p>
            <a:pPr marL="302575" indent="-302575" algn="just">
              <a:spcBef>
                <a:spcPts val="529"/>
              </a:spcBef>
              <a:spcAft>
                <a:spcPts val="1059"/>
              </a:spcAft>
              <a:buFont typeface="Arial" panose="020B0604020202020204" pitchFamily="34" charset="0"/>
              <a:buChar char="•"/>
            </a:pPr>
            <a:r>
              <a:rPr lang="en-US" sz="1800" dirty="0">
                <a:solidFill>
                  <a:schemeClr val="tx1"/>
                </a:solidFill>
                <a:latin typeface="+mn-lt"/>
              </a:rPr>
              <a:t>The ICP must be initiated or updated within 30 calendar days from the referral to CM or from the initial or most recent HRA</a:t>
            </a:r>
          </a:p>
          <a:p>
            <a:pPr marL="302575" indent="-302575" algn="just">
              <a:spcBef>
                <a:spcPts val="529"/>
              </a:spcBef>
              <a:spcAft>
                <a:spcPts val="1059"/>
              </a:spcAft>
              <a:buFont typeface="Arial" panose="020B0604020202020204" pitchFamily="34" charset="0"/>
              <a:buChar char="•"/>
            </a:pPr>
            <a:r>
              <a:rPr lang="en-US" sz="1800" dirty="0">
                <a:solidFill>
                  <a:schemeClr val="tx1"/>
                </a:solidFill>
                <a:latin typeface="+mn-lt"/>
              </a:rPr>
              <a:t>If a member is unable to contact or refuses to complete an HRA, a care plan is created using </a:t>
            </a:r>
            <a:r>
              <a:rPr lang="en-US" sz="1800" u="sng" dirty="0">
                <a:solidFill>
                  <a:schemeClr val="tx1"/>
                </a:solidFill>
                <a:latin typeface="+mn-lt"/>
              </a:rPr>
              <a:t>available information </a:t>
            </a:r>
            <a:r>
              <a:rPr lang="en-US" sz="1800" dirty="0">
                <a:solidFill>
                  <a:schemeClr val="tx1"/>
                </a:solidFill>
                <a:latin typeface="+mn-lt"/>
              </a:rPr>
              <a:t>such as Command Center, Utilization or claims data</a:t>
            </a:r>
          </a:p>
          <a:p>
            <a:pPr marL="302575" indent="-302575" algn="just">
              <a:spcBef>
                <a:spcPts val="529"/>
              </a:spcBef>
              <a:spcAft>
                <a:spcPts val="1059"/>
              </a:spcAft>
              <a:buFont typeface="Arial" panose="020B0604020202020204" pitchFamily="34" charset="0"/>
              <a:buChar char="•"/>
            </a:pPr>
            <a:r>
              <a:rPr lang="en-US" sz="1800" dirty="0">
                <a:solidFill>
                  <a:schemeClr val="tx1"/>
                </a:solidFill>
                <a:latin typeface="+mn-lt"/>
              </a:rPr>
              <a:t>Goals must be individualized and prioritized based on the member’s identified needs</a:t>
            </a:r>
          </a:p>
          <a:p>
            <a:pPr marL="1109442" lvl="2" indent="-302575" algn="just">
              <a:buFont typeface="Arial" panose="020B0604020202020204" pitchFamily="34" charset="0"/>
              <a:buChar char="•"/>
            </a:pPr>
            <a:r>
              <a:rPr lang="en-US" dirty="0">
                <a:solidFill>
                  <a:schemeClr val="tx1"/>
                </a:solidFill>
              </a:rPr>
              <a:t>Include both short and long term goals</a:t>
            </a:r>
          </a:p>
          <a:p>
            <a:pPr marL="1109442" lvl="2" indent="-302575" algn="just">
              <a:spcAft>
                <a:spcPts val="1059"/>
              </a:spcAft>
              <a:buFont typeface="Arial" panose="020B0604020202020204" pitchFamily="34" charset="0"/>
              <a:buChar char="•"/>
            </a:pPr>
            <a:r>
              <a:rPr lang="en-US" dirty="0">
                <a:solidFill>
                  <a:schemeClr val="tx1"/>
                </a:solidFill>
              </a:rPr>
              <a:t>Include time frame for evaluation</a:t>
            </a:r>
          </a:p>
          <a:p>
            <a:pPr marL="302575" indent="-302575" algn="just">
              <a:spcBef>
                <a:spcPts val="529"/>
              </a:spcBef>
              <a:spcAft>
                <a:spcPts val="1059"/>
              </a:spcAft>
              <a:buFont typeface="Arial" panose="020B0604020202020204" pitchFamily="34" charset="0"/>
              <a:buChar char="•"/>
            </a:pPr>
            <a:r>
              <a:rPr lang="en-US" sz="1800" dirty="0">
                <a:solidFill>
                  <a:schemeClr val="tx1"/>
                </a:solidFill>
                <a:latin typeface="+mn-lt"/>
              </a:rPr>
              <a:t>The CP must include interventions for all needs identified from the Health Risk Assessment and Comprehensive Assessment</a:t>
            </a:r>
          </a:p>
          <a:p>
            <a:pPr marL="302575" indent="-302575" algn="just">
              <a:spcBef>
                <a:spcPts val="529"/>
              </a:spcBef>
              <a:spcAft>
                <a:spcPts val="1059"/>
              </a:spcAft>
              <a:buFont typeface="Arial" panose="020B0604020202020204" pitchFamily="34" charset="0"/>
              <a:buChar char="•"/>
            </a:pPr>
            <a:r>
              <a:rPr lang="en-US" sz="1800" dirty="0">
                <a:solidFill>
                  <a:schemeClr val="tx1"/>
                </a:solidFill>
                <a:latin typeface="+mn-lt"/>
              </a:rPr>
              <a:t>The CP is required to be updated and reviewed with the member throughout the calendar year or until all goals are met</a:t>
            </a:r>
          </a:p>
        </p:txBody>
      </p:sp>
      <p:sp>
        <p:nvSpPr>
          <p:cNvPr id="3" name="Date Placeholder 2"/>
          <p:cNvSpPr>
            <a:spLocks noGrp="1"/>
          </p:cNvSpPr>
          <p:nvPr>
            <p:ph type="dt" sz="half" idx="6"/>
          </p:nvPr>
        </p:nvSpPr>
        <p:spPr>
          <a:xfrm>
            <a:off x="789937" y="6359306"/>
            <a:ext cx="2041264" cy="190052"/>
          </a:xfrm>
        </p:spPr>
        <p:txBody>
          <a:bodyPr/>
          <a:lstStyle/>
          <a:p>
            <a:fld id="{09C8055E-7C60-4D73-B452-425EF38C6AE7}" type="datetime1">
              <a:rPr lang="en-US" sz="1235"/>
              <a:t>3/14/2018</a:t>
            </a:fld>
            <a:endParaRPr lang="en-US" dirty="0"/>
          </a:p>
        </p:txBody>
      </p:sp>
    </p:spTree>
    <p:extLst>
      <p:ext uri="{BB962C8B-B14F-4D97-AF65-F5344CB8AC3E}">
        <p14:creationId xmlns:p14="http://schemas.microsoft.com/office/powerpoint/2010/main" val="3666570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1031949"/>
          </a:xfrm>
          <a:prstGeom prst="rect">
            <a:avLst/>
          </a:prstGeom>
        </p:spPr>
        <p:txBody>
          <a:bodyPr vert="horz" wrap="square" lIns="0" tIns="0" rIns="0" bIns="0" rtlCol="0">
            <a:spAutoFit/>
          </a:bodyPr>
          <a:lstStyle/>
          <a:p>
            <a:pPr marL="11206" marR="4483" indent="496447"/>
            <a:r>
              <a:rPr lang="en-US" sz="3353" dirty="0">
                <a:latin typeface="Arvo"/>
                <a:cs typeface="Arvo"/>
              </a:rPr>
              <a:t>MOC Element 2- Care Coordination</a:t>
            </a:r>
          </a:p>
          <a:p>
            <a:pPr marL="11206" marR="4483" indent="496447" algn="just"/>
            <a:r>
              <a:rPr lang="en-US" sz="3353" dirty="0">
                <a:latin typeface="Arvo"/>
                <a:cs typeface="Arvo"/>
              </a:rPr>
              <a:t>Care Transition</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29</a:t>
            </a:fld>
            <a:endParaRPr spc="9" dirty="0"/>
          </a:p>
        </p:txBody>
      </p:sp>
    </p:spTree>
    <p:extLst>
      <p:ext uri="{BB962C8B-B14F-4D97-AF65-F5344CB8AC3E}">
        <p14:creationId xmlns:p14="http://schemas.microsoft.com/office/powerpoint/2010/main" val="105681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4" name="object 4"/>
          <p:cNvSpPr txBox="1"/>
          <p:nvPr/>
        </p:nvSpPr>
        <p:spPr>
          <a:xfrm>
            <a:off x="1227614" y="2461295"/>
            <a:ext cx="6975093" cy="1031949"/>
          </a:xfrm>
          <a:prstGeom prst="rect">
            <a:avLst/>
          </a:prstGeom>
        </p:spPr>
        <p:txBody>
          <a:bodyPr vert="horz" wrap="square" lIns="0" tIns="0" rIns="0" bIns="0" rtlCol="0">
            <a:spAutoFit/>
          </a:bodyPr>
          <a:lstStyle/>
          <a:p>
            <a:pPr marL="11206" marR="4483" indent="496447" algn="ctr" defTabSz="403433"/>
            <a:r>
              <a:rPr lang="en-US" sz="3353" dirty="0">
                <a:solidFill>
                  <a:prstClr val="black"/>
                </a:solidFill>
                <a:latin typeface="Arvo"/>
                <a:cs typeface="Arvo"/>
              </a:rPr>
              <a:t>Special Needs Plan (SNP) Overview</a:t>
            </a:r>
            <a:endParaRPr sz="3353" dirty="0">
              <a:solidFill>
                <a:prstClr val="black"/>
              </a:solidFill>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pPr defTabSz="403433"/>
            <a:endParaRPr sz="1588" dirty="0">
              <a:solidFill>
                <a:prstClr val="black"/>
              </a:solidFill>
            </a:endParaRPr>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pPr defTabSz="403433"/>
            <a:endParaRPr sz="1588" dirty="0">
              <a:solidFill>
                <a:prstClr val="black"/>
              </a:solidFill>
            </a:endParaRPr>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pPr defTabSz="403433"/>
            <a:endParaRPr sz="1588" dirty="0">
              <a:solidFill>
                <a:prstClr val="black"/>
              </a:solidFill>
            </a:endParaRPr>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pPr defTabSz="403433"/>
            <a:endParaRPr sz="1588" dirty="0">
              <a:solidFill>
                <a:prstClr val="black"/>
              </a:solidFill>
            </a:endParaRPr>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pPr defTabSz="403433"/>
            <a:endParaRPr sz="1588" dirty="0">
              <a:solidFill>
                <a:prstClr val="black"/>
              </a:solidFill>
            </a:endParaRPr>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pPr defTabSz="403433"/>
            <a:endParaRPr sz="1588" dirty="0">
              <a:solidFill>
                <a:prstClr val="black"/>
              </a:solidFill>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3</a:t>
            </a:fld>
            <a:endParaRPr spc="9" dirty="0"/>
          </a:p>
        </p:txBody>
      </p:sp>
    </p:spTree>
    <p:extLst>
      <p:ext uri="{BB962C8B-B14F-4D97-AF65-F5344CB8AC3E}">
        <p14:creationId xmlns:p14="http://schemas.microsoft.com/office/powerpoint/2010/main" val="404346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67492" y="48417"/>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F8951D"/>
          </a:solidFill>
        </p:spPr>
        <p:txBody>
          <a:bodyPr wrap="square" lIns="0" tIns="0" rIns="0" bIns="0" rtlCol="0"/>
          <a:lstStyle/>
          <a:p>
            <a:endParaRPr sz="1588" dirty="0"/>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title"/>
          </p:nvPr>
        </p:nvSpPr>
        <p:spPr>
          <a:xfrm>
            <a:off x="1056505" y="201706"/>
            <a:ext cx="6490446" cy="434606"/>
          </a:xfrm>
          <a:prstGeom prst="rect">
            <a:avLst/>
          </a:prstGeom>
        </p:spPr>
        <p:txBody>
          <a:bodyPr vert="horz" wrap="square" lIns="0" tIns="0" rIns="0" bIns="0" rtlCol="0">
            <a:spAutoFit/>
          </a:bodyPr>
          <a:lstStyle/>
          <a:p>
            <a:pPr marL="11206"/>
            <a:r>
              <a:rPr lang="en-US" sz="2824" dirty="0"/>
              <a:t>Care Transitions</a:t>
            </a:r>
            <a:endParaRPr spc="-18" dirty="0"/>
          </a:p>
        </p:txBody>
      </p:sp>
      <p:sp>
        <p:nvSpPr>
          <p:cNvPr id="2" name="Text Placeholder 1"/>
          <p:cNvSpPr>
            <a:spLocks noGrp="1"/>
          </p:cNvSpPr>
          <p:nvPr>
            <p:ph type="body" idx="1"/>
          </p:nvPr>
        </p:nvSpPr>
        <p:spPr>
          <a:xfrm>
            <a:off x="1202267" y="636215"/>
            <a:ext cx="7451826" cy="5962914"/>
          </a:xfrm>
        </p:spPr>
        <p:txBody>
          <a:bodyPr/>
          <a:lstStyle/>
          <a:p>
            <a:pPr lvl="0" algn="just">
              <a:spcBef>
                <a:spcPts val="600"/>
              </a:spcBef>
              <a:spcAft>
                <a:spcPts val="600"/>
              </a:spcAft>
            </a:pPr>
            <a:r>
              <a:rPr lang="en-US" sz="1400" dirty="0">
                <a:solidFill>
                  <a:schemeClr val="tx1"/>
                </a:solidFill>
                <a:latin typeface="+mn-lt"/>
              </a:rPr>
              <a:t>Members who experience a care transition are vulnerable to receiving fragmented and unsafe care when they move from one setting to another</a:t>
            </a:r>
          </a:p>
          <a:p>
            <a:pPr marL="252146" indent="-252146">
              <a:spcBef>
                <a:spcPts val="600"/>
              </a:spcBef>
              <a:spcAft>
                <a:spcPts val="600"/>
              </a:spcAft>
              <a:buFont typeface="Arial" panose="020B0604020202020204" pitchFamily="34" charset="0"/>
              <a:buChar char="•"/>
            </a:pPr>
            <a:r>
              <a:rPr lang="en-US" sz="1400" dirty="0">
                <a:solidFill>
                  <a:schemeClr val="tx1"/>
                </a:solidFill>
                <a:latin typeface="+mn-lt"/>
              </a:rPr>
              <a:t>Care transition settings include home, home health, acute care, skilled/custodial nursing facilities, rehabilitation facility, outpatient/ambulatory care/surgery centers</a:t>
            </a:r>
          </a:p>
          <a:p>
            <a:pPr marL="252146" indent="-252146">
              <a:spcBef>
                <a:spcPts val="600"/>
              </a:spcBef>
              <a:spcAft>
                <a:spcPts val="600"/>
              </a:spcAft>
              <a:buFont typeface="Arial" panose="020B0604020202020204" pitchFamily="34" charset="0"/>
              <a:buChar char="•"/>
            </a:pPr>
            <a:r>
              <a:rPr lang="en-US" sz="1400" dirty="0">
                <a:solidFill>
                  <a:schemeClr val="tx1"/>
                </a:solidFill>
                <a:latin typeface="+mn-lt"/>
              </a:rPr>
              <a:t>Care Transition support needs are addressed by the Case Manager in order to maximize member recovery and avoid preventable transitions</a:t>
            </a:r>
          </a:p>
          <a:p>
            <a:pPr marL="252146" indent="-252146">
              <a:spcBef>
                <a:spcPts val="600"/>
              </a:spcBef>
              <a:spcAft>
                <a:spcPts val="600"/>
              </a:spcAft>
              <a:buFont typeface="Arial" panose="020B0604020202020204" pitchFamily="34" charset="0"/>
              <a:buChar char="•"/>
            </a:pPr>
            <a:r>
              <a:rPr lang="en-US" sz="1400" dirty="0">
                <a:solidFill>
                  <a:schemeClr val="tx1"/>
                </a:solidFill>
                <a:latin typeface="+mn-lt"/>
              </a:rPr>
              <a:t>During any transition of care,  it is the responsibility of the Case Manager to share the members individualized care plan with the receiving setting. </a:t>
            </a:r>
          </a:p>
          <a:p>
            <a:pPr marL="252146" indent="-252146">
              <a:spcBef>
                <a:spcPts val="600"/>
              </a:spcBef>
              <a:spcAft>
                <a:spcPts val="600"/>
              </a:spcAft>
              <a:buFont typeface="Arial" panose="020B0604020202020204" pitchFamily="34" charset="0"/>
              <a:buChar char="•"/>
            </a:pPr>
            <a:r>
              <a:rPr lang="en-US" sz="1400" dirty="0">
                <a:solidFill>
                  <a:schemeClr val="tx1"/>
                </a:solidFill>
                <a:latin typeface="+mn-lt"/>
              </a:rPr>
              <a:t>As the member’s primary point of contact during a transition, the case manager should:</a:t>
            </a:r>
          </a:p>
          <a:p>
            <a:pPr marL="655579" lvl="1" indent="-252146">
              <a:spcBef>
                <a:spcPts val="600"/>
              </a:spcBef>
              <a:spcAft>
                <a:spcPts val="600"/>
              </a:spcAft>
              <a:buFont typeface="Arial" panose="020B0604020202020204" pitchFamily="34" charset="0"/>
              <a:buChar char="•"/>
            </a:pPr>
            <a:r>
              <a:rPr lang="en-US" sz="1400" dirty="0">
                <a:solidFill>
                  <a:schemeClr val="tx1"/>
                </a:solidFill>
              </a:rPr>
              <a:t>Provide the member with educational materials and ensure member has understanding of health changes.</a:t>
            </a:r>
          </a:p>
          <a:p>
            <a:pPr marL="655579" lvl="1" indent="-252146">
              <a:spcBef>
                <a:spcPts val="600"/>
              </a:spcBef>
              <a:spcAft>
                <a:spcPts val="600"/>
              </a:spcAft>
              <a:buFont typeface="Arial" panose="020B0604020202020204" pitchFamily="34" charset="0"/>
              <a:buChar char="•"/>
            </a:pPr>
            <a:r>
              <a:rPr lang="en-US" sz="1400" dirty="0">
                <a:solidFill>
                  <a:schemeClr val="tx1"/>
                </a:solidFill>
              </a:rPr>
              <a:t>Verify physician appointments are made </a:t>
            </a:r>
          </a:p>
          <a:p>
            <a:pPr marL="655579" lvl="1" indent="-252146">
              <a:spcBef>
                <a:spcPts val="600"/>
              </a:spcBef>
              <a:spcAft>
                <a:spcPts val="600"/>
              </a:spcAft>
              <a:buFont typeface="Arial" panose="020B0604020202020204" pitchFamily="34" charset="0"/>
              <a:buChar char="•"/>
            </a:pPr>
            <a:r>
              <a:rPr lang="en-US" sz="1400" dirty="0">
                <a:solidFill>
                  <a:schemeClr val="tx1"/>
                </a:solidFill>
              </a:rPr>
              <a:t>Ensure the member has an understanding of post-discharge plan and instructions</a:t>
            </a:r>
          </a:p>
          <a:p>
            <a:pPr marL="655579" lvl="1" indent="-252146">
              <a:spcBef>
                <a:spcPts val="600"/>
              </a:spcBef>
              <a:spcAft>
                <a:spcPts val="600"/>
              </a:spcAft>
              <a:buFont typeface="Arial" panose="020B0604020202020204" pitchFamily="34" charset="0"/>
              <a:buChar char="•"/>
            </a:pPr>
            <a:r>
              <a:rPr lang="en-US" sz="1400" dirty="0">
                <a:solidFill>
                  <a:schemeClr val="tx1"/>
                </a:solidFill>
              </a:rPr>
              <a:t>Verify ordered Home Health and Durable Medical Equipment supplies are in place</a:t>
            </a:r>
          </a:p>
          <a:p>
            <a:pPr marL="655579" lvl="1" indent="-252146">
              <a:spcBef>
                <a:spcPts val="600"/>
              </a:spcBef>
              <a:spcAft>
                <a:spcPts val="600"/>
              </a:spcAft>
              <a:buFont typeface="Arial" panose="020B0604020202020204" pitchFamily="34" charset="0"/>
              <a:buChar char="•"/>
            </a:pPr>
            <a:r>
              <a:rPr lang="en-US" sz="1400" dirty="0">
                <a:solidFill>
                  <a:schemeClr val="tx1"/>
                </a:solidFill>
              </a:rPr>
              <a:t>Provider member and caregiver support/training</a:t>
            </a:r>
          </a:p>
          <a:p>
            <a:pPr marL="655579" lvl="1" indent="-252146">
              <a:spcBef>
                <a:spcPts val="600"/>
              </a:spcBef>
              <a:spcAft>
                <a:spcPts val="600"/>
              </a:spcAft>
              <a:buFont typeface="Arial" panose="020B0604020202020204" pitchFamily="34" charset="0"/>
              <a:buChar char="•"/>
            </a:pPr>
            <a:r>
              <a:rPr lang="en-US" sz="1400" dirty="0">
                <a:solidFill>
                  <a:schemeClr val="tx1"/>
                </a:solidFill>
              </a:rPr>
              <a:t>Reconcile medications</a:t>
            </a:r>
          </a:p>
          <a:p>
            <a:pPr marL="252146" indent="-252146">
              <a:spcBef>
                <a:spcPts val="600"/>
              </a:spcBef>
              <a:spcAft>
                <a:spcPts val="600"/>
              </a:spcAft>
              <a:buFont typeface="Arial" panose="020B0604020202020204" pitchFamily="34" charset="0"/>
              <a:buChar char="•"/>
            </a:pPr>
            <a:r>
              <a:rPr lang="en-US" sz="1400" dirty="0">
                <a:solidFill>
                  <a:schemeClr val="tx1"/>
                </a:solidFill>
                <a:latin typeface="+mn-lt"/>
              </a:rPr>
              <a:t>All applicable ICT members are informed of the member’s needs pre, during and post transition from one care setting to another including the receiving facility</a:t>
            </a:r>
          </a:p>
          <a:p>
            <a:endParaRPr lang="en-US" sz="1400" dirty="0"/>
          </a:p>
        </p:txBody>
      </p:sp>
      <p:sp>
        <p:nvSpPr>
          <p:cNvPr id="86" name="object 86"/>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30</a:t>
            </a:fld>
            <a:endParaRPr spc="9" dirty="0"/>
          </a:p>
        </p:txBody>
      </p:sp>
      <p:sp>
        <p:nvSpPr>
          <p:cNvPr id="3" name="Date Placeholder 2"/>
          <p:cNvSpPr>
            <a:spLocks noGrp="1"/>
          </p:cNvSpPr>
          <p:nvPr>
            <p:ph type="dt" sz="half" idx="6"/>
          </p:nvPr>
        </p:nvSpPr>
        <p:spPr>
          <a:xfrm>
            <a:off x="821668" y="6316519"/>
            <a:ext cx="2041264" cy="190052"/>
          </a:xfrm>
        </p:spPr>
        <p:txBody>
          <a:bodyPr/>
          <a:lstStyle/>
          <a:p>
            <a:fld id="{7123887B-F4DF-4341-9DB4-9B9A3941B887}" type="datetime1">
              <a:rPr lang="en-US" sz="1235"/>
              <a:t>3/14/2018</a:t>
            </a:fld>
            <a:endParaRPr lang="en-US" sz="1235" dirty="0"/>
          </a:p>
        </p:txBody>
      </p:sp>
    </p:spTree>
    <p:extLst>
      <p:ext uri="{BB962C8B-B14F-4D97-AF65-F5344CB8AC3E}">
        <p14:creationId xmlns:p14="http://schemas.microsoft.com/office/powerpoint/2010/main" val="2406547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515975"/>
          </a:xfrm>
          <a:prstGeom prst="rect">
            <a:avLst/>
          </a:prstGeom>
        </p:spPr>
        <p:txBody>
          <a:bodyPr vert="horz" wrap="square" lIns="0" tIns="0" rIns="0" bIns="0" rtlCol="0">
            <a:spAutoFit/>
          </a:bodyPr>
          <a:lstStyle/>
          <a:p>
            <a:pPr marL="11206" marR="4483" indent="496447"/>
            <a:r>
              <a:rPr lang="en-US" sz="3353" dirty="0">
                <a:latin typeface="Arvo"/>
                <a:cs typeface="Arvo"/>
              </a:rPr>
              <a:t>MOC Element 3- Provider Network</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31</a:t>
            </a:fld>
            <a:endParaRPr spc="9" dirty="0"/>
          </a:p>
        </p:txBody>
      </p:sp>
    </p:spTree>
    <p:extLst>
      <p:ext uri="{BB962C8B-B14F-4D97-AF65-F5344CB8AC3E}">
        <p14:creationId xmlns:p14="http://schemas.microsoft.com/office/powerpoint/2010/main" val="419501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3" y="222221"/>
            <a:ext cx="6490446" cy="814703"/>
          </a:xfrm>
        </p:spPr>
        <p:txBody>
          <a:bodyPr/>
          <a:lstStyle/>
          <a:p>
            <a:r>
              <a:rPr lang="en-US" dirty="0"/>
              <a:t>MOC Element 3: </a:t>
            </a:r>
            <a:br>
              <a:rPr lang="en-US" dirty="0"/>
            </a:br>
            <a:r>
              <a:rPr lang="en-US" dirty="0"/>
              <a:t>Provider Network</a:t>
            </a:r>
          </a:p>
        </p:txBody>
      </p:sp>
      <p:sp>
        <p:nvSpPr>
          <p:cNvPr id="3" name="Date Placeholder 2"/>
          <p:cNvSpPr>
            <a:spLocks noGrp="1"/>
          </p:cNvSpPr>
          <p:nvPr>
            <p:ph type="dt" sz="half" idx="6"/>
          </p:nvPr>
        </p:nvSpPr>
        <p:spPr>
          <a:xfrm>
            <a:off x="806823" y="6288695"/>
            <a:ext cx="2041264" cy="135743"/>
          </a:xfrm>
        </p:spPr>
        <p:txBody>
          <a:bodyPr/>
          <a:lstStyle/>
          <a:p>
            <a:fld id="{65A7B20F-EFF3-4037-AD6D-4903F81B980C}" type="datetime1">
              <a:rPr lang="en-US" sz="882">
                <a:solidFill>
                  <a:prstClr val="black">
                    <a:tint val="75000"/>
                  </a:prstClr>
                </a:solidFill>
              </a:rPr>
              <a:pPr/>
              <a:t>3/14/2018</a:t>
            </a:fld>
            <a:endParaRPr lang="en-US" sz="882"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a:pPr marL="22413"/>
              <a:t>32</a:t>
            </a:fld>
            <a:endParaRPr lang="en-US" spc="9" dirty="0"/>
          </a:p>
        </p:txBody>
      </p:sp>
      <p:sp>
        <p:nvSpPr>
          <p:cNvPr id="5" name="TextBox 4"/>
          <p:cNvSpPr txBox="1"/>
          <p:nvPr/>
        </p:nvSpPr>
        <p:spPr>
          <a:xfrm>
            <a:off x="1046348" y="1023295"/>
            <a:ext cx="7538852" cy="4735207"/>
          </a:xfrm>
          <a:prstGeom prst="rect">
            <a:avLst/>
          </a:prstGeom>
          <a:noFill/>
        </p:spPr>
        <p:txBody>
          <a:bodyPr wrap="square" rtlCol="0">
            <a:spAutoFit/>
          </a:bodyPr>
          <a:lstStyle/>
          <a:p>
            <a:pPr marL="252146" indent="-252146" defTabSz="403433">
              <a:buFont typeface="Arial" panose="020B0604020202020204" pitchFamily="34" charset="0"/>
              <a:buChar char="•"/>
            </a:pPr>
            <a:r>
              <a:rPr lang="en-US" sz="1600" dirty="0">
                <a:solidFill>
                  <a:prstClr val="black"/>
                </a:solidFill>
              </a:rPr>
              <a:t>Element A- Special Expertise</a:t>
            </a:r>
          </a:p>
          <a:p>
            <a:pPr marL="655579" lvl="1" indent="-252146" defTabSz="403433">
              <a:buFont typeface="Arial" panose="020B0604020202020204" pitchFamily="34" charset="0"/>
              <a:buChar char="•"/>
            </a:pPr>
            <a:r>
              <a:rPr lang="en-US" sz="1600" dirty="0">
                <a:solidFill>
                  <a:prstClr val="black"/>
                </a:solidFill>
              </a:rPr>
              <a:t>The specialized expertise in the provider network addresses the needs of the target population as described in MOC 1</a:t>
            </a:r>
          </a:p>
          <a:p>
            <a:pPr marL="655579" lvl="1" indent="-252146" defTabSz="403433">
              <a:buFont typeface="Arial" panose="020B0604020202020204" pitchFamily="34" charset="0"/>
              <a:buChar char="•"/>
            </a:pPr>
            <a:r>
              <a:rPr lang="en-US" sz="1600" dirty="0">
                <a:solidFill>
                  <a:prstClr val="black"/>
                </a:solidFill>
              </a:rPr>
              <a:t>How the SNP oversees the licensure and certification of providers</a:t>
            </a:r>
          </a:p>
          <a:p>
            <a:pPr marL="655579" lvl="1" indent="-252146" defTabSz="403433">
              <a:buFont typeface="Arial" panose="020B0604020202020204" pitchFamily="34" charset="0"/>
              <a:buChar char="•"/>
            </a:pPr>
            <a:r>
              <a:rPr lang="en-US" sz="1600" dirty="0">
                <a:solidFill>
                  <a:prstClr val="black"/>
                </a:solidFill>
              </a:rPr>
              <a:t>Documentation of provider information</a:t>
            </a:r>
          </a:p>
          <a:p>
            <a:pPr marL="655579" lvl="1" indent="-252146" defTabSz="403433">
              <a:buFont typeface="Arial" panose="020B0604020202020204" pitchFamily="34" charset="0"/>
              <a:buChar char="•"/>
            </a:pPr>
            <a:r>
              <a:rPr lang="en-US" sz="1600" dirty="0">
                <a:solidFill>
                  <a:prstClr val="black"/>
                </a:solidFill>
              </a:rPr>
              <a:t>Collaboration between the providers and ICT to provide necessary specialized services</a:t>
            </a:r>
          </a:p>
          <a:p>
            <a:pPr marL="252146" indent="-252146" defTabSz="403433">
              <a:buFont typeface="Arial" panose="020B0604020202020204" pitchFamily="34" charset="0"/>
              <a:buChar char="•"/>
            </a:pPr>
            <a:r>
              <a:rPr lang="en-US" sz="1600" dirty="0">
                <a:solidFill>
                  <a:prstClr val="black"/>
                </a:solidFill>
              </a:rPr>
              <a:t>Element B- Use of Clinical Practice Guidelines and Care Transition Protocols</a:t>
            </a:r>
          </a:p>
          <a:p>
            <a:pPr marL="655579" lvl="1" indent="-252146" defTabSz="403433">
              <a:buFont typeface="Arial" panose="020B0604020202020204" pitchFamily="34" charset="0"/>
              <a:buChar char="•"/>
            </a:pPr>
            <a:r>
              <a:rPr lang="en-US" sz="1600" dirty="0">
                <a:solidFill>
                  <a:prstClr val="black"/>
                </a:solidFill>
              </a:rPr>
              <a:t>Monitoring how providers utilize CPG and nationally-recognized protocols appropriately</a:t>
            </a:r>
          </a:p>
          <a:p>
            <a:pPr marL="655579" lvl="1" indent="-252146" defTabSz="403433">
              <a:buFont typeface="Arial" panose="020B0604020202020204" pitchFamily="34" charset="0"/>
              <a:buChar char="•"/>
            </a:pPr>
            <a:r>
              <a:rPr lang="en-US" sz="1600" dirty="0">
                <a:solidFill>
                  <a:prstClr val="black"/>
                </a:solidFill>
              </a:rPr>
              <a:t>Identify challenges where CPG and protocols need to be modified</a:t>
            </a:r>
          </a:p>
          <a:p>
            <a:pPr marL="655579" lvl="1" indent="-252146" defTabSz="403433">
              <a:buFont typeface="Arial" panose="020B0604020202020204" pitchFamily="34" charset="0"/>
              <a:buChar char="•"/>
            </a:pPr>
            <a:r>
              <a:rPr lang="en-US" sz="1600" dirty="0">
                <a:solidFill>
                  <a:prstClr val="black"/>
                </a:solidFill>
              </a:rPr>
              <a:t>Decisions to modify CPGs and acted upon by the ICT</a:t>
            </a:r>
          </a:p>
          <a:p>
            <a:pPr marL="655579" lvl="1" indent="-252146" defTabSz="403433">
              <a:buFont typeface="Arial" panose="020B0604020202020204" pitchFamily="34" charset="0"/>
              <a:buChar char="•"/>
            </a:pPr>
            <a:r>
              <a:rPr lang="en-US" sz="1600" dirty="0">
                <a:solidFill>
                  <a:prstClr val="black"/>
                </a:solidFill>
              </a:rPr>
              <a:t>Oversees the use of care transition protocols to maintain continuity of care</a:t>
            </a:r>
          </a:p>
          <a:p>
            <a:pPr marL="252146" indent="-252146" defTabSz="403433">
              <a:buFont typeface="Arial" panose="020B0604020202020204" pitchFamily="34" charset="0"/>
              <a:buChar char="•"/>
            </a:pPr>
            <a:r>
              <a:rPr lang="en-US" sz="1600" dirty="0">
                <a:solidFill>
                  <a:prstClr val="black"/>
                </a:solidFill>
              </a:rPr>
              <a:t>Element C- Provider Network Training</a:t>
            </a:r>
          </a:p>
          <a:p>
            <a:pPr marL="655579" lvl="1" indent="-252146" defTabSz="403433">
              <a:buFont typeface="Arial" panose="020B0604020202020204" pitchFamily="34" charset="0"/>
              <a:buChar char="•"/>
            </a:pPr>
            <a:r>
              <a:rPr lang="en-US" sz="1600" dirty="0">
                <a:solidFill>
                  <a:prstClr val="black"/>
                </a:solidFill>
              </a:rPr>
              <a:t>Initial and annual trainings for network and out-of-network providers seen by members on a routine basis </a:t>
            </a:r>
          </a:p>
          <a:p>
            <a:pPr marL="655579" lvl="1" indent="-252146" defTabSz="403433">
              <a:buFont typeface="Arial" panose="020B0604020202020204" pitchFamily="34" charset="0"/>
              <a:buChar char="•"/>
            </a:pPr>
            <a:r>
              <a:rPr lang="en-US" sz="1600" dirty="0">
                <a:solidFill>
                  <a:prstClr val="black"/>
                </a:solidFill>
              </a:rPr>
              <a:t>Offering MOC trainings to all network providers</a:t>
            </a:r>
          </a:p>
          <a:p>
            <a:pPr marL="655579" lvl="1" indent="-252146" defTabSz="403433">
              <a:buFont typeface="Arial" panose="020B0604020202020204" pitchFamily="34" charset="0"/>
              <a:buChar char="•"/>
            </a:pPr>
            <a:r>
              <a:rPr lang="en-US" sz="1600" dirty="0">
                <a:solidFill>
                  <a:prstClr val="black"/>
                </a:solidFill>
              </a:rPr>
              <a:t>Challenges associated with completion of MOC train</a:t>
            </a:r>
            <a:r>
              <a:rPr lang="en-US" sz="1588" dirty="0">
                <a:solidFill>
                  <a:prstClr val="black"/>
                </a:solidFill>
              </a:rPr>
              <a:t>ings </a:t>
            </a:r>
          </a:p>
          <a:p>
            <a:pPr marL="655579" lvl="1" indent="-252146" defTabSz="403433">
              <a:buFont typeface="Arial" panose="020B0604020202020204" pitchFamily="34" charset="0"/>
              <a:buChar char="•"/>
            </a:pPr>
            <a:r>
              <a:rPr lang="en-US" sz="1588" dirty="0">
                <a:solidFill>
                  <a:prstClr val="black"/>
                </a:solidFill>
              </a:rPr>
              <a:t>Actions taken when training is not complete</a:t>
            </a:r>
          </a:p>
        </p:txBody>
      </p:sp>
      <p:sp>
        <p:nvSpPr>
          <p:cNvPr id="6" name="object 2"/>
          <p:cNvSpPr/>
          <p:nvPr/>
        </p:nvSpPr>
        <p:spPr>
          <a:xfrm>
            <a:off x="0" y="0"/>
            <a:ext cx="939800"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69B345"/>
          </a:solidFill>
        </p:spPr>
        <p:txBody>
          <a:bodyPr wrap="square" lIns="0" tIns="0" rIns="0" bIns="0" rtlCol="0"/>
          <a:lstStyle/>
          <a:p>
            <a:pPr defTabSz="403433"/>
            <a:endParaRPr sz="1588" dirty="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801674"/>
            <a:ext cx="1916206" cy="1916206"/>
          </a:xfrm>
          <a:prstGeom prst="rect">
            <a:avLst/>
          </a:prstGeom>
        </p:spPr>
      </p:pic>
    </p:spTree>
    <p:extLst>
      <p:ext uri="{BB962C8B-B14F-4D97-AF65-F5344CB8AC3E}">
        <p14:creationId xmlns:p14="http://schemas.microsoft.com/office/powerpoint/2010/main" val="1035157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1547924"/>
          </a:xfrm>
          <a:prstGeom prst="rect">
            <a:avLst/>
          </a:prstGeom>
        </p:spPr>
        <p:txBody>
          <a:bodyPr vert="horz" wrap="square" lIns="0" tIns="0" rIns="0" bIns="0" rtlCol="0">
            <a:spAutoFit/>
          </a:bodyPr>
          <a:lstStyle/>
          <a:p>
            <a:pPr marL="11113" marR="4483" indent="-11113"/>
            <a:r>
              <a:rPr lang="en-US" sz="3353" dirty="0">
                <a:latin typeface="Arvo"/>
                <a:cs typeface="Arvo"/>
              </a:rPr>
              <a:t>MOC Element 4- Quality Measurement and Performance Improvement</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33</a:t>
            </a:fld>
            <a:endParaRPr spc="9" dirty="0"/>
          </a:p>
        </p:txBody>
      </p:sp>
    </p:spTree>
    <p:extLst>
      <p:ext uri="{BB962C8B-B14F-4D97-AF65-F5344CB8AC3E}">
        <p14:creationId xmlns:p14="http://schemas.microsoft.com/office/powerpoint/2010/main" val="2592083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5807"/>
            <a:ext cx="7799294" cy="787588"/>
          </a:xfrm>
        </p:spPr>
        <p:txBody>
          <a:bodyPr/>
          <a:lstStyle/>
          <a:p>
            <a:r>
              <a:rPr lang="en-US" dirty="0"/>
              <a:t>MOC Element 4- </a:t>
            </a:r>
            <a:br>
              <a:rPr lang="en-US" dirty="0"/>
            </a:br>
            <a:r>
              <a:rPr lang="en-US" sz="2471" dirty="0"/>
              <a:t>Quality Measurement and Performance Improvement</a:t>
            </a:r>
          </a:p>
        </p:txBody>
      </p:sp>
      <p:sp>
        <p:nvSpPr>
          <p:cNvPr id="3" name="Date Placeholder 2"/>
          <p:cNvSpPr>
            <a:spLocks noGrp="1"/>
          </p:cNvSpPr>
          <p:nvPr>
            <p:ph type="dt" sz="half" idx="6"/>
          </p:nvPr>
        </p:nvSpPr>
        <p:spPr>
          <a:xfrm>
            <a:off x="941294" y="6389501"/>
            <a:ext cx="2041264" cy="135743"/>
          </a:xfrm>
        </p:spPr>
        <p:txBody>
          <a:bodyPr/>
          <a:lstStyle/>
          <a:p>
            <a:fld id="{65A7B20F-EFF3-4037-AD6D-4903F81B980C}" type="datetime1">
              <a:rPr lang="en-US" sz="882">
                <a:solidFill>
                  <a:prstClr val="black">
                    <a:tint val="75000"/>
                  </a:prstClr>
                </a:solidFill>
              </a:rPr>
              <a:pPr/>
              <a:t>3/14/2018</a:t>
            </a:fld>
            <a:endParaRPr lang="en-US" sz="882"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a:pPr marL="22413"/>
              <a:t>34</a:t>
            </a:fld>
            <a:endParaRPr lang="en-US" spc="9" dirty="0"/>
          </a:p>
        </p:txBody>
      </p:sp>
      <p:sp>
        <p:nvSpPr>
          <p:cNvPr id="6" name="TextBox 5"/>
          <p:cNvSpPr txBox="1"/>
          <p:nvPr/>
        </p:nvSpPr>
        <p:spPr>
          <a:xfrm>
            <a:off x="1029035" y="1124159"/>
            <a:ext cx="6703024" cy="5468292"/>
          </a:xfrm>
          <a:prstGeom prst="rect">
            <a:avLst/>
          </a:prstGeom>
          <a:noFill/>
        </p:spPr>
        <p:txBody>
          <a:bodyPr wrap="square" rtlCol="0">
            <a:spAutoFit/>
          </a:bodyPr>
          <a:lstStyle/>
          <a:p>
            <a:pPr marL="252146" indent="-252146" defTabSz="403433">
              <a:buFont typeface="Arial" panose="020B0604020202020204" pitchFamily="34" charset="0"/>
              <a:buChar char="•"/>
            </a:pPr>
            <a:r>
              <a:rPr lang="en-US" sz="1588" dirty="0">
                <a:solidFill>
                  <a:prstClr val="black"/>
                </a:solidFill>
              </a:rPr>
              <a:t>Element A- Quality Performance Improvement Plan</a:t>
            </a:r>
          </a:p>
          <a:p>
            <a:pPr marL="655579" lvl="1" indent="-252146" defTabSz="403433">
              <a:buFont typeface="Arial" panose="020B0604020202020204" pitchFamily="34" charset="0"/>
              <a:buChar char="•"/>
            </a:pPr>
            <a:r>
              <a:rPr lang="en-US" sz="1588" dirty="0">
                <a:solidFill>
                  <a:prstClr val="black"/>
                </a:solidFill>
              </a:rPr>
              <a:t>Plan-level information focusing on goals that measure overall plan performance related to all aspects of the MOC</a:t>
            </a:r>
          </a:p>
          <a:p>
            <a:pPr marL="252146" indent="-252146" defTabSz="403433">
              <a:buFont typeface="Arial" panose="020B0604020202020204" pitchFamily="34" charset="0"/>
              <a:buChar char="•"/>
            </a:pPr>
            <a:r>
              <a:rPr lang="en-US" sz="1588" dirty="0">
                <a:solidFill>
                  <a:prstClr val="black"/>
                </a:solidFill>
              </a:rPr>
              <a:t>Element B- Measureable Goals and Health Outcomes for the MOC</a:t>
            </a:r>
          </a:p>
          <a:p>
            <a:pPr marL="655579" lvl="1" indent="-252146" defTabSz="403433">
              <a:buFont typeface="Arial" panose="020B0604020202020204" pitchFamily="34" charset="0"/>
              <a:buChar char="•"/>
            </a:pPr>
            <a:r>
              <a:rPr lang="en-US" sz="1588" dirty="0">
                <a:solidFill>
                  <a:prstClr val="black"/>
                </a:solidFill>
              </a:rPr>
              <a:t>Plan-level measures and goals for the target population</a:t>
            </a:r>
          </a:p>
          <a:p>
            <a:pPr marL="655579" lvl="1" indent="-252146" defTabSz="403433">
              <a:buFont typeface="Arial" panose="020B0604020202020204" pitchFamily="34" charset="0"/>
              <a:buChar char="•"/>
            </a:pPr>
            <a:r>
              <a:rPr lang="en-US" sz="1588" dirty="0">
                <a:solidFill>
                  <a:prstClr val="black"/>
                </a:solidFill>
              </a:rPr>
              <a:t>Health/clinical goals (e.g., controlling diabetes, mental health screening)</a:t>
            </a:r>
          </a:p>
          <a:p>
            <a:pPr marL="252146" indent="-252146" defTabSz="403433">
              <a:buFont typeface="Arial" panose="020B0604020202020204" pitchFamily="34" charset="0"/>
              <a:buChar char="•"/>
            </a:pPr>
            <a:r>
              <a:rPr lang="en-US" sz="1588" dirty="0">
                <a:solidFill>
                  <a:prstClr val="black"/>
                </a:solidFill>
              </a:rPr>
              <a:t>Element C- Measuring Patient Experience of Care</a:t>
            </a:r>
          </a:p>
          <a:p>
            <a:pPr marL="655579" lvl="1" indent="-252146" defTabSz="403433">
              <a:buFont typeface="Arial" panose="020B0604020202020204" pitchFamily="34" charset="0"/>
              <a:buChar char="•"/>
            </a:pPr>
            <a:r>
              <a:rPr lang="en-US" sz="1588" dirty="0">
                <a:solidFill>
                  <a:prstClr val="black"/>
                </a:solidFill>
              </a:rPr>
              <a:t>Plans may use wide variety of patient experience/satisfaction surveys—CAHPS/HOS are acceptable, as are other alternatives</a:t>
            </a:r>
          </a:p>
          <a:p>
            <a:pPr marL="655579" lvl="1" indent="-252146" defTabSz="403433">
              <a:buFont typeface="Arial" panose="020B0604020202020204" pitchFamily="34" charset="0"/>
              <a:buChar char="•"/>
            </a:pPr>
            <a:r>
              <a:rPr lang="en-US" sz="1588" dirty="0">
                <a:solidFill>
                  <a:prstClr val="black"/>
                </a:solidFill>
              </a:rPr>
              <a:t>Provide details of surveys and methodology for data collection</a:t>
            </a:r>
          </a:p>
          <a:p>
            <a:pPr marL="655579" lvl="1" indent="-252146" defTabSz="403433">
              <a:buFont typeface="Arial" panose="020B0604020202020204" pitchFamily="34" charset="0"/>
              <a:buChar char="•"/>
            </a:pPr>
            <a:r>
              <a:rPr lang="en-US" sz="1588" dirty="0">
                <a:solidFill>
                  <a:prstClr val="black"/>
                </a:solidFill>
              </a:rPr>
              <a:t>Describe how results of patient experience surveys are integrated into the overall MOC performance improvement plan</a:t>
            </a:r>
          </a:p>
          <a:p>
            <a:pPr marL="655579" lvl="1" indent="-252146" defTabSz="403433">
              <a:buFont typeface="Arial" panose="020B0604020202020204" pitchFamily="34" charset="0"/>
              <a:buChar char="•"/>
            </a:pPr>
            <a:r>
              <a:rPr lang="en-US" sz="1588" dirty="0">
                <a:solidFill>
                  <a:prstClr val="black"/>
                </a:solidFill>
              </a:rPr>
              <a:t>Describe steps taken by the SNP to address issues identified in survey responses</a:t>
            </a:r>
          </a:p>
          <a:p>
            <a:pPr marL="252146" indent="-252146" defTabSz="403433">
              <a:buFont typeface="Arial" panose="020B0604020202020204" pitchFamily="34" charset="0"/>
              <a:buChar char="•"/>
            </a:pPr>
            <a:r>
              <a:rPr lang="en-US" sz="1588" dirty="0">
                <a:solidFill>
                  <a:prstClr val="black"/>
                </a:solidFill>
              </a:rPr>
              <a:t>Element D- MOC Ongoing Performance Improvement Evaluation of the MOC</a:t>
            </a:r>
          </a:p>
          <a:p>
            <a:pPr marL="655579" lvl="1" indent="-252146" defTabSz="403433">
              <a:buFont typeface="Arial" panose="020B0604020202020204" pitchFamily="34" charset="0"/>
              <a:buChar char="•"/>
            </a:pPr>
            <a:r>
              <a:rPr lang="en-US" sz="1588" dirty="0">
                <a:solidFill>
                  <a:prstClr val="black"/>
                </a:solidFill>
              </a:rPr>
              <a:t>How the SNP uses the results from its performance indicators/measures to support its ongoing quality improvement plan including lessons learned and challenges in obtaining timely data.</a:t>
            </a:r>
          </a:p>
          <a:p>
            <a:pPr marL="252146" indent="-252146" defTabSz="403433">
              <a:buFont typeface="Arial" panose="020B0604020202020204" pitchFamily="34" charset="0"/>
              <a:buChar char="•"/>
            </a:pPr>
            <a:r>
              <a:rPr lang="en-US" sz="1588" dirty="0">
                <a:solidFill>
                  <a:prstClr val="black"/>
                </a:solidFill>
              </a:rPr>
              <a:t>Element E- Dissemination of SNP Quality Performance</a:t>
            </a:r>
          </a:p>
          <a:p>
            <a:pPr marL="655579" lvl="1" indent="-252146" defTabSz="403433">
              <a:buFont typeface="Arial" panose="020B0604020202020204" pitchFamily="34" charset="0"/>
              <a:buChar char="•"/>
            </a:pPr>
            <a:r>
              <a:rPr lang="en-US" sz="1588" dirty="0">
                <a:solidFill>
                  <a:prstClr val="black"/>
                </a:solidFill>
              </a:rPr>
              <a:t>Detail who receives the information, how often they receive it, and what communication methods are used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288" y="1495985"/>
            <a:ext cx="1723022" cy="1546412"/>
          </a:xfrm>
          <a:prstGeom prst="rect">
            <a:avLst/>
          </a:prstGeom>
        </p:spPr>
      </p:pic>
      <p:sp>
        <p:nvSpPr>
          <p:cNvPr id="8" name="object 2"/>
          <p:cNvSpPr/>
          <p:nvPr/>
        </p:nvSpPr>
        <p:spPr>
          <a:xfrm>
            <a:off x="1" y="0"/>
            <a:ext cx="1008530"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69B345"/>
          </a:solidFill>
        </p:spPr>
        <p:txBody>
          <a:bodyPr wrap="square" lIns="0" tIns="0" rIns="0" bIns="0" rtlCol="0"/>
          <a:lstStyle/>
          <a:p>
            <a:pPr defTabSz="403433"/>
            <a:endParaRPr sz="1588" dirty="0">
              <a:solidFill>
                <a:prstClr val="black"/>
              </a:solidFill>
            </a:endParaRPr>
          </a:p>
        </p:txBody>
      </p:sp>
    </p:spTree>
    <p:extLst>
      <p:ext uri="{BB962C8B-B14F-4D97-AF65-F5344CB8AC3E}">
        <p14:creationId xmlns:p14="http://schemas.microsoft.com/office/powerpoint/2010/main" val="377663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515975"/>
          </a:xfrm>
          <a:prstGeom prst="rect">
            <a:avLst/>
          </a:prstGeom>
        </p:spPr>
        <p:txBody>
          <a:bodyPr vert="horz" wrap="square" lIns="0" tIns="0" rIns="0" bIns="0" rtlCol="0">
            <a:spAutoFit/>
          </a:bodyPr>
          <a:lstStyle/>
          <a:p>
            <a:pPr marL="11206" marR="4483" indent="496447"/>
            <a:r>
              <a:rPr lang="en-US" sz="3353" dirty="0">
                <a:latin typeface="Arvo"/>
                <a:cs typeface="Arvo"/>
              </a:rPr>
              <a:t>Responsibilities</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35</a:t>
            </a:fld>
            <a:endParaRPr spc="9" dirty="0"/>
          </a:p>
        </p:txBody>
      </p:sp>
    </p:spTree>
    <p:extLst>
      <p:ext uri="{BB962C8B-B14F-4D97-AF65-F5344CB8AC3E}">
        <p14:creationId xmlns:p14="http://schemas.microsoft.com/office/powerpoint/2010/main" val="2992671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8437" y="587510"/>
            <a:ext cx="6687126" cy="430887"/>
          </a:xfrm>
        </p:spPr>
        <p:txBody>
          <a:bodyPr/>
          <a:lstStyle/>
          <a:p>
            <a:pPr lvl="0">
              <a:defRPr/>
            </a:pPr>
            <a:r>
              <a:rPr lang="en-US" sz="2800" b="1" dirty="0">
                <a:ea typeface="Open Sans" panose="020B0606030504020204" pitchFamily="34" charset="0"/>
                <a:cs typeface="Arial" panose="020B0604020202020204" pitchFamily="34" charset="0"/>
              </a:rPr>
              <a:t>Member Requirements</a:t>
            </a:r>
          </a:p>
        </p:txBody>
      </p:sp>
      <p:sp>
        <p:nvSpPr>
          <p:cNvPr id="3" name="Date Placeholder 2"/>
          <p:cNvSpPr>
            <a:spLocks noGrp="1"/>
          </p:cNvSpPr>
          <p:nvPr>
            <p:ph type="dt" sz="half" idx="6"/>
          </p:nvPr>
        </p:nvSpPr>
        <p:spPr/>
        <p:txBody>
          <a:bodyPr/>
          <a:lstStyle/>
          <a:p>
            <a:fld id="{65A7B20F-EFF3-4037-AD6D-4903F81B980C}" type="datetime1">
              <a:rPr lang="en-US" smtClean="0">
                <a:solidFill>
                  <a:prstClr val="black">
                    <a:tint val="75000"/>
                  </a:prstClr>
                </a:solidFill>
              </a:rPr>
              <a:pPr/>
              <a:t>3/14/2018</a:t>
            </a:fld>
            <a:endParaRPr lang="en-US"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smtClean="0"/>
              <a:pPr marL="22413"/>
              <a:t>36</a:t>
            </a:fld>
            <a:endParaRPr lang="en-US" spc="9" dirty="0"/>
          </a:p>
        </p:txBody>
      </p:sp>
      <p:sp>
        <p:nvSpPr>
          <p:cNvPr id="5" name="Rectangle 4"/>
          <p:cNvSpPr/>
          <p:nvPr/>
        </p:nvSpPr>
        <p:spPr>
          <a:xfrm>
            <a:off x="1068676" y="1387963"/>
            <a:ext cx="7416030" cy="2616101"/>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en-US" sz="2400" dirty="0">
                <a:cs typeface="Arial" panose="020B0604020202020204" pitchFamily="34" charset="0"/>
              </a:rPr>
              <a:t>As part of the SNP Program, </a:t>
            </a:r>
            <a:r>
              <a:rPr lang="en-US" sz="2400" dirty="0">
                <a:solidFill>
                  <a:srgbClr val="00B0F0"/>
                </a:solidFill>
                <a:cs typeface="Arial" panose="020B0604020202020204" pitchFamily="34" charset="0"/>
              </a:rPr>
              <a:t>members</a:t>
            </a:r>
            <a:r>
              <a:rPr lang="en-US" sz="2400" dirty="0">
                <a:cs typeface="Arial" panose="020B0604020202020204" pitchFamily="34" charset="0"/>
              </a:rPr>
              <a:t> should be </a:t>
            </a:r>
            <a:r>
              <a:rPr lang="en-US" sz="2400" b="1" dirty="0">
                <a:solidFill>
                  <a:srgbClr val="00B0F0"/>
                </a:solidFill>
                <a:cs typeface="Arial" panose="020B0604020202020204" pitchFamily="34" charset="0"/>
              </a:rPr>
              <a:t>active participants </a:t>
            </a:r>
            <a:r>
              <a:rPr lang="en-US" sz="2400" dirty="0">
                <a:cs typeface="Arial" panose="020B0604020202020204" pitchFamily="34" charset="0"/>
              </a:rPr>
              <a:t>in support of their healthcare.</a:t>
            </a:r>
          </a:p>
          <a:p>
            <a:pPr marL="800100" lvl="1" indent="-342900" algn="just">
              <a:spcBef>
                <a:spcPts val="600"/>
              </a:spcBef>
              <a:spcAft>
                <a:spcPts val="600"/>
              </a:spcAft>
              <a:buFont typeface="Arial" panose="020B0604020202020204" pitchFamily="34" charset="0"/>
              <a:buChar char="•"/>
            </a:pPr>
            <a:r>
              <a:rPr lang="en-US" sz="2400" dirty="0">
                <a:cs typeface="Arial" panose="020B0604020202020204" pitchFamily="34" charset="0"/>
              </a:rPr>
              <a:t>Members should participate in AHP Case Management to develop their care plan</a:t>
            </a:r>
          </a:p>
          <a:p>
            <a:pPr marL="800100" lvl="1" indent="-342900" algn="just">
              <a:spcBef>
                <a:spcPts val="600"/>
              </a:spcBef>
              <a:spcAft>
                <a:spcPts val="600"/>
              </a:spcAft>
              <a:buFont typeface="Arial" panose="020B0604020202020204" pitchFamily="34" charset="0"/>
              <a:buChar char="•"/>
            </a:pPr>
            <a:r>
              <a:rPr lang="en-US" sz="2400" dirty="0">
                <a:cs typeface="Arial" panose="020B0604020202020204" pitchFamily="34" charset="0"/>
              </a:rPr>
              <a:t>Work with their Interdisciplinary Care Team to work toward goals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693" y="4233691"/>
            <a:ext cx="2871933" cy="1914622"/>
          </a:xfrm>
          <a:prstGeom prst="rect">
            <a:avLst/>
          </a:prstGeom>
        </p:spPr>
      </p:pic>
    </p:spTree>
    <p:extLst>
      <p:ext uri="{BB962C8B-B14F-4D97-AF65-F5344CB8AC3E}">
        <p14:creationId xmlns:p14="http://schemas.microsoft.com/office/powerpoint/2010/main" val="149292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5" y="452523"/>
            <a:ext cx="7395882" cy="672353"/>
          </a:xfrm>
        </p:spPr>
        <p:txBody>
          <a:bodyPr>
            <a:normAutofit fontScale="90000"/>
          </a:bodyPr>
          <a:lstStyle/>
          <a:p>
            <a:r>
              <a:rPr lang="en-US" b="1" dirty="0"/>
              <a:t>Provider Responsibilities-</a:t>
            </a:r>
            <a:br>
              <a:rPr lang="en-US" b="1" dirty="0"/>
            </a:br>
            <a:r>
              <a:rPr lang="en-US" b="1" dirty="0"/>
              <a:t>Participation and Communication</a:t>
            </a:r>
          </a:p>
        </p:txBody>
      </p:sp>
      <p:sp>
        <p:nvSpPr>
          <p:cNvPr id="3" name="Content Placeholder 2"/>
          <p:cNvSpPr>
            <a:spLocks noGrp="1"/>
          </p:cNvSpPr>
          <p:nvPr>
            <p:ph idx="4294967295"/>
          </p:nvPr>
        </p:nvSpPr>
        <p:spPr>
          <a:xfrm>
            <a:off x="1075764" y="1269286"/>
            <a:ext cx="7664824" cy="4048149"/>
          </a:xfrm>
        </p:spPr>
        <p:txBody>
          <a:bodyPr>
            <a:noAutofit/>
          </a:bodyPr>
          <a:lstStyle/>
          <a:p>
            <a:endParaRPr lang="en-US" sz="1941" dirty="0">
              <a:solidFill>
                <a:schemeClr val="tx1"/>
              </a:solidFill>
              <a:latin typeface="+mn-lt"/>
            </a:endParaRPr>
          </a:p>
          <a:p>
            <a:pPr marL="342900" indent="-342900" algn="just">
              <a:buFont typeface="Arial" panose="020B0604020202020204" pitchFamily="34" charset="0"/>
              <a:buChar char="•"/>
            </a:pPr>
            <a:r>
              <a:rPr lang="en-US" sz="2400" dirty="0">
                <a:solidFill>
                  <a:schemeClr val="tx1"/>
                </a:solidFill>
                <a:latin typeface="+mn-lt"/>
              </a:rPr>
              <a:t>PCPs will receive a copy of the member care plans throughout the year for all new C-SNP patients and existing patients.</a:t>
            </a:r>
          </a:p>
          <a:p>
            <a:pPr marL="342900" indent="-342900" algn="just">
              <a:buFont typeface="Arial" panose="020B0604020202020204" pitchFamily="34" charset="0"/>
              <a:buChar char="•"/>
            </a:pPr>
            <a:endParaRPr lang="en-US" sz="2400" dirty="0">
              <a:solidFill>
                <a:schemeClr val="tx1"/>
              </a:solidFill>
              <a:latin typeface="+mn-lt"/>
            </a:endParaRPr>
          </a:p>
          <a:p>
            <a:pPr marL="342900" indent="-342900" algn="just">
              <a:buFont typeface="Arial" panose="020B0604020202020204" pitchFamily="34" charset="0"/>
              <a:buChar char="•"/>
            </a:pPr>
            <a:r>
              <a:rPr lang="en-US" sz="2400" dirty="0">
                <a:solidFill>
                  <a:schemeClr val="tx1"/>
                </a:solidFill>
                <a:latin typeface="+mn-lt"/>
              </a:rPr>
              <a:t>You will receive updates to the care plan if there is a change in condition, after a care transition or annually. </a:t>
            </a:r>
          </a:p>
          <a:p>
            <a:pPr marL="342900" indent="-342900" algn="just">
              <a:buFont typeface="Arial" panose="020B0604020202020204" pitchFamily="34" charset="0"/>
              <a:buChar char="•"/>
            </a:pPr>
            <a:endParaRPr lang="en-US" sz="2400" dirty="0">
              <a:solidFill>
                <a:schemeClr val="tx1"/>
              </a:solidFill>
              <a:latin typeface="+mn-lt"/>
            </a:endParaRPr>
          </a:p>
          <a:p>
            <a:pPr marL="342900" indent="-342900" algn="just">
              <a:buFont typeface="Arial" panose="020B0604020202020204" pitchFamily="34" charset="0"/>
              <a:buChar char="•"/>
            </a:pPr>
            <a:r>
              <a:rPr lang="en-US" sz="2400" dirty="0">
                <a:solidFill>
                  <a:schemeClr val="tx1"/>
                </a:solidFill>
                <a:latin typeface="+mn-lt"/>
              </a:rPr>
              <a:t>Your participation ensures your patient understands their care plan and receives needed care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292" y="4578998"/>
            <a:ext cx="2764296" cy="2073222"/>
          </a:xfrm>
          <a:prstGeom prst="rect">
            <a:avLst/>
          </a:prstGeom>
        </p:spPr>
      </p:pic>
    </p:spTree>
    <p:extLst>
      <p:ext uri="{BB962C8B-B14F-4D97-AF65-F5344CB8AC3E}">
        <p14:creationId xmlns:p14="http://schemas.microsoft.com/office/powerpoint/2010/main" val="3438770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332976"/>
            <a:ext cx="6687126" cy="738664"/>
          </a:xfrm>
        </p:spPr>
        <p:txBody>
          <a:bodyPr/>
          <a:lstStyle/>
          <a:p>
            <a:r>
              <a:rPr lang="en-US" sz="2400" b="1" dirty="0"/>
              <a:t>Provider Responsibilities-</a:t>
            </a:r>
            <a:br>
              <a:rPr lang="en-US" sz="2400" b="1" dirty="0"/>
            </a:br>
            <a:r>
              <a:rPr lang="en-US" sz="2400" b="1" dirty="0"/>
              <a:t>Participation and Communication</a:t>
            </a:r>
          </a:p>
        </p:txBody>
      </p:sp>
      <p:sp>
        <p:nvSpPr>
          <p:cNvPr id="3" name="Date Placeholder 2"/>
          <p:cNvSpPr>
            <a:spLocks noGrp="1"/>
          </p:cNvSpPr>
          <p:nvPr>
            <p:ph type="dt" sz="half" idx="6"/>
          </p:nvPr>
        </p:nvSpPr>
        <p:spPr>
          <a:xfrm>
            <a:off x="805070" y="6381704"/>
            <a:ext cx="2103120" cy="246221"/>
          </a:xfrm>
        </p:spPr>
        <p:txBody>
          <a:bodyPr/>
          <a:lstStyle/>
          <a:p>
            <a:fld id="{65A7B20F-EFF3-4037-AD6D-4903F81B980C}" type="datetime1">
              <a:rPr lang="en-US" sz="1600" smtClean="0">
                <a:solidFill>
                  <a:prstClr val="black">
                    <a:tint val="75000"/>
                  </a:prstClr>
                </a:solidFill>
              </a:rPr>
              <a:pPr/>
              <a:t>3/14/2018</a:t>
            </a:fld>
            <a:endParaRPr lang="en-US" sz="1600"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smtClean="0"/>
              <a:pPr marL="22413"/>
              <a:t>38</a:t>
            </a:fld>
            <a:endParaRPr lang="en-US" spc="9" dirty="0"/>
          </a:p>
        </p:txBody>
      </p:sp>
      <p:sp>
        <p:nvSpPr>
          <p:cNvPr id="5" name="Rectangle 4"/>
          <p:cNvSpPr/>
          <p:nvPr/>
        </p:nvSpPr>
        <p:spPr>
          <a:xfrm>
            <a:off x="1048490" y="1237715"/>
            <a:ext cx="7106478" cy="4555093"/>
          </a:xfrm>
          <a:prstGeom prst="rect">
            <a:avLst/>
          </a:prstGeom>
        </p:spPr>
        <p:txBody>
          <a:bodyPr wrap="square">
            <a:spAutoFit/>
          </a:bodyPr>
          <a:lstStyle/>
          <a:p>
            <a:pPr marL="302575" indent="-302575" algn="just">
              <a:spcBef>
                <a:spcPts val="600"/>
              </a:spcBef>
              <a:spcAft>
                <a:spcPts val="600"/>
              </a:spcAft>
              <a:buFont typeface="Arial" panose="020B0604020202020204" pitchFamily="34" charset="0"/>
              <a:buChar char="•"/>
            </a:pPr>
            <a:r>
              <a:rPr lang="en-US" sz="2000" dirty="0"/>
              <a:t>Assess/re-assess your patient to identify health status changes and update the Individualized Care Plan (ICP) </a:t>
            </a:r>
          </a:p>
          <a:p>
            <a:pPr marL="302575" indent="-302575" algn="just">
              <a:spcBef>
                <a:spcPts val="600"/>
              </a:spcBef>
              <a:spcAft>
                <a:spcPts val="600"/>
              </a:spcAft>
              <a:buFont typeface="Arial" panose="020B0604020202020204" pitchFamily="34" charset="0"/>
              <a:buChar char="•"/>
            </a:pPr>
            <a:r>
              <a:rPr lang="en-US" sz="2000" dirty="0"/>
              <a:t>Discuss the care plan with your patient </a:t>
            </a:r>
          </a:p>
          <a:p>
            <a:pPr marL="302575" indent="-302575" algn="just">
              <a:spcBef>
                <a:spcPts val="600"/>
              </a:spcBef>
              <a:spcAft>
                <a:spcPts val="600"/>
              </a:spcAft>
              <a:buFont typeface="Arial" panose="020B0604020202020204" pitchFamily="34" charset="0"/>
              <a:buChar char="•"/>
            </a:pPr>
            <a:r>
              <a:rPr lang="en-US" sz="2000" dirty="0"/>
              <a:t>Communicate with the Interdisciplinary Care Team (ICT) to ensure coordination of care and transition of care for your patient</a:t>
            </a:r>
          </a:p>
          <a:p>
            <a:pPr marL="302575" indent="-302575" algn="just">
              <a:spcBef>
                <a:spcPts val="600"/>
              </a:spcBef>
              <a:spcAft>
                <a:spcPts val="600"/>
              </a:spcAft>
              <a:buFont typeface="Arial" panose="020B0604020202020204" pitchFamily="34" charset="0"/>
              <a:buChar char="•"/>
            </a:pPr>
            <a:r>
              <a:rPr lang="en-US" sz="2000" dirty="0"/>
              <a:t>Refer your patients to the Alignment Case Management Program</a:t>
            </a:r>
          </a:p>
          <a:p>
            <a:pPr marL="302575" indent="-302575" algn="just">
              <a:spcBef>
                <a:spcPts val="600"/>
              </a:spcBef>
              <a:spcAft>
                <a:spcPts val="600"/>
              </a:spcAft>
              <a:buFont typeface="Arial" panose="020B0604020202020204" pitchFamily="34" charset="0"/>
              <a:buChar char="•"/>
            </a:pPr>
            <a:r>
              <a:rPr lang="en-US" sz="2000" dirty="0"/>
              <a:t>Participate and support Alignment Health Plan’s quality improvement initiatives </a:t>
            </a:r>
          </a:p>
          <a:p>
            <a:pPr marL="302575" indent="-302575" algn="just">
              <a:spcBef>
                <a:spcPts val="600"/>
              </a:spcBef>
              <a:spcAft>
                <a:spcPts val="600"/>
              </a:spcAft>
              <a:buFont typeface="Arial" panose="020B0604020202020204" pitchFamily="34" charset="0"/>
              <a:buChar char="•"/>
            </a:pPr>
            <a:r>
              <a:rPr lang="en-US" sz="2000" dirty="0"/>
              <a:t>Participate in Alignment Health Plan’s provider satisfaction survey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2991" y="5474895"/>
            <a:ext cx="2449444" cy="1224722"/>
          </a:xfrm>
          <a:prstGeom prst="rect">
            <a:avLst/>
          </a:prstGeom>
        </p:spPr>
      </p:pic>
    </p:spTree>
    <p:extLst>
      <p:ext uri="{BB962C8B-B14F-4D97-AF65-F5344CB8AC3E}">
        <p14:creationId xmlns:p14="http://schemas.microsoft.com/office/powerpoint/2010/main" val="2388368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903" y="375843"/>
            <a:ext cx="7105621" cy="801023"/>
          </a:xfrm>
        </p:spPr>
        <p:txBody>
          <a:bodyPr>
            <a:normAutofit fontScale="90000"/>
          </a:bodyPr>
          <a:lstStyle/>
          <a:p>
            <a:r>
              <a:rPr lang="en-US" sz="2700" b="1" dirty="0"/>
              <a:t>Who is Responsible For Compliance With The SNP Model Of Care?</a:t>
            </a:r>
            <a:endParaRPr lang="en-US" sz="2700" b="1" i="1" dirty="0"/>
          </a:p>
        </p:txBody>
      </p:sp>
      <p:sp>
        <p:nvSpPr>
          <p:cNvPr id="4" name="object 19"/>
          <p:cNvSpPr txBox="1"/>
          <p:nvPr/>
        </p:nvSpPr>
        <p:spPr>
          <a:xfrm>
            <a:off x="1222513" y="2172381"/>
            <a:ext cx="6820820" cy="2154436"/>
          </a:xfrm>
          <a:prstGeom prst="rect">
            <a:avLst/>
          </a:prstGeom>
        </p:spPr>
        <p:txBody>
          <a:bodyPr vert="horz" wrap="square" lIns="0" tIns="0" rIns="0" bIns="0" rtlCol="0">
            <a:spAutoFit/>
          </a:bodyPr>
          <a:lstStyle/>
          <a:p>
            <a:pPr algn="just"/>
            <a:r>
              <a:rPr lang="en-US" sz="2000" dirty="0">
                <a:cs typeface="Arial" panose="020B0604020202020204" pitchFamily="34" charset="0"/>
              </a:rPr>
              <a:t>Compliance with CMS requirements and the ethical administration of the Alignment Health Plan and Alignment Healthcare SNP MOCs is a enterprise-wide, shared responsibility.</a:t>
            </a:r>
          </a:p>
          <a:p>
            <a:pPr algn="just"/>
            <a:endParaRPr lang="en-US" sz="2000" dirty="0">
              <a:cs typeface="Arial" panose="020B0604020202020204" pitchFamily="34" charset="0"/>
            </a:endParaRPr>
          </a:p>
          <a:p>
            <a:pPr algn="just"/>
            <a:r>
              <a:rPr lang="en-US" sz="2000" dirty="0">
                <a:cs typeface="Arial" panose="020B0604020202020204" pitchFamily="34" charset="0"/>
              </a:rPr>
              <a:t>If processes, process changes, meetings, trainings and communications are not documented they do not exist with CMS!	</a:t>
            </a:r>
          </a:p>
        </p:txBody>
      </p:sp>
      <p:pic>
        <p:nvPicPr>
          <p:cNvPr id="3" name="Picture 2"/>
          <p:cNvPicPr>
            <a:picLocks noChangeAspect="1"/>
          </p:cNvPicPr>
          <p:nvPr/>
        </p:nvPicPr>
        <p:blipFill>
          <a:blip r:embed="rId2"/>
          <a:stretch>
            <a:fillRect/>
          </a:stretch>
        </p:blipFill>
        <p:spPr>
          <a:xfrm>
            <a:off x="4562475" y="3424237"/>
            <a:ext cx="19050" cy="9525"/>
          </a:xfrm>
          <a:prstGeom prst="rect">
            <a:avLst/>
          </a:prstGeom>
        </p:spPr>
      </p:pic>
      <p:grpSp>
        <p:nvGrpSpPr>
          <p:cNvPr id="9" name="Group 8"/>
          <p:cNvGrpSpPr/>
          <p:nvPr/>
        </p:nvGrpSpPr>
        <p:grpSpPr>
          <a:xfrm>
            <a:off x="3527424" y="1360985"/>
            <a:ext cx="2108201" cy="707886"/>
            <a:chOff x="3572933" y="1521852"/>
            <a:chExt cx="2108201" cy="707886"/>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 r="2293"/>
            <a:stretch/>
          </p:blipFill>
          <p:spPr>
            <a:xfrm>
              <a:off x="3572933" y="1716432"/>
              <a:ext cx="1769533" cy="422236"/>
            </a:xfrm>
            <a:prstGeom prst="rect">
              <a:avLst/>
            </a:prstGeom>
          </p:spPr>
        </p:pic>
        <p:sp>
          <p:nvSpPr>
            <p:cNvPr id="8" name="TextBox 7"/>
            <p:cNvSpPr txBox="1"/>
            <p:nvPr/>
          </p:nvSpPr>
          <p:spPr>
            <a:xfrm>
              <a:off x="5249334" y="1521852"/>
              <a:ext cx="431800" cy="707886"/>
            </a:xfrm>
            <a:prstGeom prst="rect">
              <a:avLst/>
            </a:prstGeom>
            <a:noFill/>
          </p:spPr>
          <p:txBody>
            <a:bodyPr wrap="square" rtlCol="0">
              <a:spAutoFit/>
            </a:bodyPr>
            <a:lstStyle/>
            <a:p>
              <a:r>
                <a:rPr lang="en-US" sz="4000" dirty="0">
                  <a:solidFill>
                    <a:srgbClr val="00B0F0"/>
                  </a:solidFill>
                </a:rPr>
                <a:t>!</a:t>
              </a:r>
            </a:p>
          </p:txBody>
        </p:sp>
      </p:grpSp>
    </p:spTree>
    <p:extLst>
      <p:ext uri="{BB962C8B-B14F-4D97-AF65-F5344CB8AC3E}">
        <p14:creationId xmlns:p14="http://schemas.microsoft.com/office/powerpoint/2010/main" val="16498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6" y="472617"/>
            <a:ext cx="6490446" cy="407351"/>
          </a:xfrm>
        </p:spPr>
        <p:txBody>
          <a:bodyPr/>
          <a:lstStyle/>
          <a:p>
            <a:r>
              <a:rPr lang="en-US" dirty="0"/>
              <a:t>SNP Overview</a:t>
            </a:r>
          </a:p>
        </p:txBody>
      </p:sp>
      <p:sp>
        <p:nvSpPr>
          <p:cNvPr id="3" name="Content Placeholder 2"/>
          <p:cNvSpPr>
            <a:spLocks noGrp="1"/>
          </p:cNvSpPr>
          <p:nvPr>
            <p:ph idx="4294967295"/>
          </p:nvPr>
        </p:nvSpPr>
        <p:spPr>
          <a:xfrm>
            <a:off x="1075765" y="1613647"/>
            <a:ext cx="7530353" cy="4475584"/>
          </a:xfrm>
        </p:spPr>
        <p:txBody>
          <a:bodyPr/>
          <a:lstStyle/>
          <a:p>
            <a:pPr marL="252146" indent="-252146" algn="just">
              <a:spcAft>
                <a:spcPts val="1059"/>
              </a:spcAft>
              <a:buFont typeface="Arial" panose="020B0604020202020204" pitchFamily="34" charset="0"/>
              <a:buChar char="•"/>
            </a:pPr>
            <a:r>
              <a:rPr lang="en-US" sz="2400" dirty="0">
                <a:latin typeface="+mn-lt"/>
              </a:rPr>
              <a:t>Medicare Advantage (MA) plans were created by the Medicare Modernization Act of 2003 (MMA)</a:t>
            </a:r>
          </a:p>
          <a:p>
            <a:pPr marL="252146" indent="-252146" algn="just">
              <a:spcAft>
                <a:spcPts val="1059"/>
              </a:spcAft>
              <a:buFont typeface="Arial" panose="020B0604020202020204" pitchFamily="34" charset="0"/>
              <a:buChar char="•"/>
            </a:pPr>
            <a:r>
              <a:rPr lang="en-US" sz="2400" dirty="0">
                <a:latin typeface="+mn-lt"/>
              </a:rPr>
              <a:t>Special Needs Plans (SNPs) are a type of Medicare Advantage plan that includes Part C (medical) and Part D (drug) coverage</a:t>
            </a:r>
          </a:p>
          <a:p>
            <a:pPr marL="252146" indent="-252146" algn="just">
              <a:spcBef>
                <a:spcPts val="529"/>
              </a:spcBef>
              <a:spcAft>
                <a:spcPts val="1059"/>
              </a:spcAft>
              <a:buFont typeface="Arial" panose="020B0604020202020204" pitchFamily="34" charset="0"/>
              <a:buChar char="•"/>
            </a:pPr>
            <a:r>
              <a:rPr lang="en-US" sz="2400" dirty="0">
                <a:latin typeface="+mn-lt"/>
              </a:rPr>
              <a:t>Provide coverage for vulnerable populations who have multiple conditions and barriers to participating in self-care management</a:t>
            </a:r>
          </a:p>
          <a:p>
            <a:pPr marL="252146" indent="-252146" algn="just">
              <a:spcAft>
                <a:spcPts val="1059"/>
              </a:spcAft>
              <a:buFont typeface="Arial" panose="020B0604020202020204" pitchFamily="34" charset="0"/>
              <a:buChar char="•"/>
            </a:pPr>
            <a:r>
              <a:rPr lang="en-US" sz="2400" dirty="0">
                <a:latin typeface="+mn-lt"/>
              </a:rPr>
              <a:t>Provide members with guidance and resources that help provide access to benefits and information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133" y="343478"/>
            <a:ext cx="1802156" cy="665629"/>
          </a:xfrm>
          <a:prstGeom prst="rect">
            <a:avLst/>
          </a:prstGeom>
        </p:spPr>
      </p:pic>
      <p:sp>
        <p:nvSpPr>
          <p:cNvPr id="5" name="Date Placeholder 4"/>
          <p:cNvSpPr>
            <a:spLocks noGrp="1"/>
          </p:cNvSpPr>
          <p:nvPr>
            <p:ph type="dt" sz="half" idx="6"/>
          </p:nvPr>
        </p:nvSpPr>
        <p:spPr>
          <a:xfrm>
            <a:off x="806823" y="6460144"/>
            <a:ext cx="2041264" cy="190052"/>
          </a:xfrm>
        </p:spPr>
        <p:txBody>
          <a:bodyPr/>
          <a:lstStyle/>
          <a:p>
            <a:fld id="{36CCF64E-9C4A-4D62-AF36-5FFF91C7F7AC}" type="datetime1">
              <a:rPr lang="en-US" sz="1235">
                <a:solidFill>
                  <a:prstClr val="black">
                    <a:tint val="75000"/>
                  </a:prstClr>
                </a:solidFill>
              </a:rPr>
              <a:pPr/>
              <a:t>3/14/2018</a:t>
            </a:fld>
            <a:endParaRPr lang="en-US" dirty="0">
              <a:solidFill>
                <a:prstClr val="black">
                  <a:tint val="75000"/>
                </a:prstClr>
              </a:solidFill>
            </a:endParaRPr>
          </a:p>
        </p:txBody>
      </p:sp>
      <p:sp>
        <p:nvSpPr>
          <p:cNvPr id="6" name="Slide Number Placeholder 5"/>
          <p:cNvSpPr>
            <a:spLocks noGrp="1"/>
          </p:cNvSpPr>
          <p:nvPr>
            <p:ph type="sldNum" sz="quarter" idx="7"/>
          </p:nvPr>
        </p:nvSpPr>
        <p:spPr/>
        <p:txBody>
          <a:bodyPr/>
          <a:lstStyle/>
          <a:p>
            <a:pPr marL="22413"/>
            <a:fld id="{81D60167-4931-47E6-BA6A-407CBD079E47}" type="slidenum">
              <a:rPr lang="en-US" spc="9"/>
              <a:pPr marL="22413"/>
              <a:t>4</a:t>
            </a:fld>
            <a:endParaRPr lang="en-US" spc="9" dirty="0"/>
          </a:p>
        </p:txBody>
      </p:sp>
    </p:spTree>
    <p:extLst>
      <p:ext uri="{BB962C8B-B14F-4D97-AF65-F5344CB8AC3E}">
        <p14:creationId xmlns:p14="http://schemas.microsoft.com/office/powerpoint/2010/main" val="326902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170" y="519776"/>
            <a:ext cx="6687126" cy="407356"/>
          </a:xfrm>
        </p:spPr>
        <p:txBody>
          <a:bodyPr>
            <a:normAutofit/>
          </a:bodyPr>
          <a:lstStyle/>
          <a:p>
            <a:r>
              <a:rPr lang="en-US" sz="2400" b="1" dirty="0">
                <a:solidFill>
                  <a:schemeClr val="accent1">
                    <a:lumMod val="75000"/>
                  </a:schemeClr>
                </a:solidFill>
              </a:rPr>
              <a:t>Regulatory References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933" y="1628909"/>
            <a:ext cx="2396067" cy="2853132"/>
          </a:xfrm>
          <a:prstGeom prst="rect">
            <a:avLst/>
          </a:prstGeom>
        </p:spPr>
      </p:pic>
      <p:sp>
        <p:nvSpPr>
          <p:cNvPr id="3" name="TextBox 2"/>
          <p:cNvSpPr txBox="1"/>
          <p:nvPr/>
        </p:nvSpPr>
        <p:spPr>
          <a:xfrm>
            <a:off x="1042170" y="1113367"/>
            <a:ext cx="6332297" cy="515141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cs typeface="Arial" panose="020B0604020202020204" pitchFamily="34" charset="0"/>
              </a:rPr>
              <a:t>CMS Medicare Managed Care Manual- Chapter 16b- Special Needs Plans</a:t>
            </a:r>
          </a:p>
          <a:p>
            <a:pPr marL="290513" indent="-290513">
              <a:spcBef>
                <a:spcPts val="600"/>
              </a:spcBef>
              <a:buFont typeface="Arial" panose="020B0604020202020204" pitchFamily="34" charset="0"/>
              <a:buChar char="•"/>
              <a:tabLst>
                <a:tab pos="290513" algn="l"/>
              </a:tabLst>
            </a:pPr>
            <a:r>
              <a:rPr lang="en-US" dirty="0">
                <a:cs typeface="Arial" panose="020B0604020202020204" pitchFamily="34" charset="0"/>
              </a:rPr>
              <a:t>42 </a:t>
            </a:r>
            <a:r>
              <a:rPr lang="en-US" dirty="0"/>
              <a:t>C.F.R. §§ </a:t>
            </a:r>
            <a:r>
              <a:rPr lang="en-US" dirty="0">
                <a:cs typeface="Arial" panose="020B0604020202020204" pitchFamily="34" charset="0"/>
              </a:rPr>
              <a:t>422.2 </a:t>
            </a:r>
          </a:p>
          <a:p>
            <a:pPr marL="290513" indent="-290513">
              <a:spcBef>
                <a:spcPts val="600"/>
              </a:spcBef>
              <a:buFont typeface="Arial" panose="020B0604020202020204" pitchFamily="34" charset="0"/>
              <a:buChar char="•"/>
              <a:tabLst>
                <a:tab pos="290513" algn="l"/>
              </a:tabLst>
            </a:pPr>
            <a:r>
              <a:rPr lang="en-US" dirty="0">
                <a:cs typeface="Arial" panose="020B0604020202020204" pitchFamily="34" charset="0"/>
              </a:rPr>
              <a:t>Social Security Act Section 1859 (b)(6)(B)(iii)</a:t>
            </a:r>
            <a:r>
              <a:rPr lang="en-US" dirty="0"/>
              <a:t> </a:t>
            </a:r>
          </a:p>
          <a:p>
            <a:pPr marL="285750" indent="-285750">
              <a:spcBef>
                <a:spcPts val="600"/>
              </a:spcBef>
              <a:buFont typeface="Arial" panose="020B0604020202020204" pitchFamily="34" charset="0"/>
              <a:buChar char="•"/>
            </a:pPr>
            <a:r>
              <a:rPr lang="en-US" dirty="0">
                <a:cs typeface="Arial" panose="020B0604020202020204" pitchFamily="34" charset="0"/>
              </a:rPr>
              <a:t>CMS Medicare Managed Care Manual Chapter– Enrollment Guidelines</a:t>
            </a:r>
          </a:p>
          <a:p>
            <a:pPr marL="285750" indent="-285750">
              <a:spcBef>
                <a:spcPts val="600"/>
              </a:spcBef>
              <a:buFont typeface="Arial" panose="020B0604020202020204" pitchFamily="34" charset="0"/>
              <a:buChar char="•"/>
            </a:pPr>
            <a:r>
              <a:rPr lang="en-US" dirty="0">
                <a:cs typeface="Arial" panose="020B0604020202020204" pitchFamily="34" charset="0"/>
              </a:rPr>
              <a:t>CMS Medicare Managed Care Manual Chapter 3 – Marketing Guidelines</a:t>
            </a:r>
          </a:p>
          <a:p>
            <a:pPr marL="285750" indent="-285750">
              <a:spcBef>
                <a:spcPts val="600"/>
              </a:spcBef>
              <a:buFont typeface="Arial" panose="020B0604020202020204" pitchFamily="34" charset="0"/>
              <a:buChar char="•"/>
            </a:pPr>
            <a:r>
              <a:rPr lang="en-US" dirty="0">
                <a:cs typeface="Arial" panose="020B0604020202020204" pitchFamily="34" charset="0"/>
              </a:rPr>
              <a:t>CMS Medicare Managed Care Manual Chapter 4 – Beneficiary Protections</a:t>
            </a:r>
          </a:p>
          <a:p>
            <a:pPr marL="171450" indent="-285750">
              <a:spcBef>
                <a:spcPts val="600"/>
              </a:spcBef>
              <a:buFont typeface="Arial" panose="020B0604020202020204" pitchFamily="34" charset="0"/>
              <a:buChar char="•"/>
            </a:pPr>
            <a:r>
              <a:rPr lang="en-US" dirty="0">
                <a:cs typeface="Arial" panose="020B0604020202020204" pitchFamily="34" charset="0"/>
              </a:rPr>
              <a:t>MMCM Chapter 8</a:t>
            </a:r>
          </a:p>
          <a:p>
            <a:pPr marL="171450" indent="-285750">
              <a:spcBef>
                <a:spcPts val="600"/>
              </a:spcBef>
              <a:buFont typeface="Arial" panose="020B0604020202020204" pitchFamily="34" charset="0"/>
              <a:buChar char="•"/>
            </a:pPr>
            <a:r>
              <a:rPr lang="en-US" dirty="0">
                <a:cs typeface="Arial" panose="020B0604020202020204" pitchFamily="34" charset="0"/>
              </a:rPr>
              <a:t>NCQA® Model of Care Scoring guidelines </a:t>
            </a:r>
          </a:p>
          <a:p>
            <a:pPr marL="290513" indent="-290513">
              <a:spcBef>
                <a:spcPts val="600"/>
              </a:spcBef>
              <a:buFont typeface="Arial" panose="020B0604020202020204" pitchFamily="34" charset="0"/>
              <a:buChar char="•"/>
            </a:pPr>
            <a:r>
              <a:rPr lang="en-US" dirty="0">
                <a:cs typeface="Arial" panose="020B0604020202020204" pitchFamily="34" charset="0"/>
              </a:rPr>
              <a:t>Medicare Part C Plan Reporting Requirements Technical Specifications Document  Number 13 for “SNP Care Management”</a:t>
            </a:r>
          </a:p>
          <a:p>
            <a:pPr marL="257175" indent="-257175">
              <a:buFont typeface="+mj-lt"/>
              <a:buAutoNum type="arabicPeriod"/>
            </a:pPr>
            <a:endParaRPr lang="en-US" sz="1875" dirty="0">
              <a:latin typeface="Raleway" panose="020B05030301010600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045" y="202667"/>
            <a:ext cx="1802156" cy="665629"/>
          </a:xfrm>
          <a:prstGeom prst="rect">
            <a:avLst/>
          </a:prstGeom>
        </p:spPr>
      </p:pic>
    </p:spTree>
    <p:extLst>
      <p:ext uri="{BB962C8B-B14F-4D97-AF65-F5344CB8AC3E}">
        <p14:creationId xmlns:p14="http://schemas.microsoft.com/office/powerpoint/2010/main" val="1593267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4471" y="0"/>
            <a:ext cx="874059" cy="6084794"/>
          </a:xfrm>
          <a:custGeom>
            <a:avLst/>
            <a:gdLst/>
            <a:ahLst/>
            <a:cxnLst/>
            <a:rect l="l" t="t" r="r" b="b"/>
            <a:pathLst>
              <a:path w="990600" h="6896100">
                <a:moveTo>
                  <a:pt x="990599" y="0"/>
                </a:moveTo>
                <a:lnTo>
                  <a:pt x="0" y="0"/>
                </a:lnTo>
                <a:lnTo>
                  <a:pt x="0" y="6895754"/>
                </a:lnTo>
                <a:lnTo>
                  <a:pt x="3637" y="6895861"/>
                </a:lnTo>
                <a:lnTo>
                  <a:pt x="26119" y="6896071"/>
                </a:lnTo>
                <a:lnTo>
                  <a:pt x="885980" y="6895850"/>
                </a:lnTo>
                <a:lnTo>
                  <a:pt x="937114" y="6892202"/>
                </a:lnTo>
                <a:lnTo>
                  <a:pt x="974810" y="6873368"/>
                </a:lnTo>
                <a:lnTo>
                  <a:pt x="988648" y="6827594"/>
                </a:lnTo>
                <a:lnTo>
                  <a:pt x="990571" y="6768380"/>
                </a:lnTo>
                <a:lnTo>
                  <a:pt x="990599" y="0"/>
                </a:lnTo>
                <a:close/>
              </a:path>
            </a:pathLst>
          </a:custGeom>
          <a:solidFill>
            <a:srgbClr val="00BDF2"/>
          </a:solidFill>
        </p:spPr>
        <p:txBody>
          <a:bodyPr wrap="square" lIns="0" tIns="0" rIns="0" bIns="0" rtlCol="0"/>
          <a:lstStyle/>
          <a:p>
            <a:endParaRPr sz="1588" dirty="0"/>
          </a:p>
        </p:txBody>
      </p:sp>
      <p:sp>
        <p:nvSpPr>
          <p:cNvPr id="4" name="object 4"/>
          <p:cNvSpPr txBox="1"/>
          <p:nvPr/>
        </p:nvSpPr>
        <p:spPr>
          <a:xfrm>
            <a:off x="1204916" y="2487706"/>
            <a:ext cx="7333967" cy="553998"/>
          </a:xfrm>
          <a:prstGeom prst="rect">
            <a:avLst/>
          </a:prstGeom>
        </p:spPr>
        <p:txBody>
          <a:bodyPr vert="horz" wrap="square" lIns="0" tIns="0" rIns="0" bIns="0" rtlCol="0">
            <a:spAutoFit/>
          </a:bodyPr>
          <a:lstStyle/>
          <a:p>
            <a:pPr marL="11206" marR="4483" indent="496447" algn="ctr"/>
            <a:r>
              <a:rPr lang="en-US" sz="3600" dirty="0">
                <a:latin typeface="Arvo"/>
              </a:rPr>
              <a:t>Model of Care Attestation Page</a:t>
            </a:r>
            <a:endParaRPr sz="3353" dirty="0">
              <a:latin typeface="Arvo"/>
              <a:cs typeface="Arvo"/>
            </a:endParaRPr>
          </a:p>
        </p:txBody>
      </p:sp>
      <p:sp>
        <p:nvSpPr>
          <p:cNvPr id="5" name="object 5"/>
          <p:cNvSpPr/>
          <p:nvPr/>
        </p:nvSpPr>
        <p:spPr>
          <a:xfrm>
            <a:off x="451055"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8951D"/>
          </a:solidFill>
        </p:spPr>
        <p:txBody>
          <a:bodyPr wrap="square" lIns="0" tIns="0" rIns="0" bIns="0" rtlCol="0"/>
          <a:lstStyle/>
          <a:p>
            <a:endParaRPr sz="1588" dirty="0"/>
          </a:p>
        </p:txBody>
      </p:sp>
      <p:sp>
        <p:nvSpPr>
          <p:cNvPr id="6" name="object 6"/>
          <p:cNvSpPr/>
          <p:nvPr/>
        </p:nvSpPr>
        <p:spPr>
          <a:xfrm>
            <a:off x="584351" y="6554218"/>
            <a:ext cx="40341" cy="154081"/>
          </a:xfrm>
          <a:custGeom>
            <a:avLst/>
            <a:gdLst/>
            <a:ahLst/>
            <a:cxnLst/>
            <a:rect l="l" t="t" r="r" b="b"/>
            <a:pathLst>
              <a:path w="45720" h="174625">
                <a:moveTo>
                  <a:pt x="43865" y="0"/>
                </a:moveTo>
                <a:lnTo>
                  <a:pt x="1574" y="0"/>
                </a:lnTo>
                <a:lnTo>
                  <a:pt x="0" y="1574"/>
                </a:lnTo>
                <a:lnTo>
                  <a:pt x="0" y="172542"/>
                </a:lnTo>
                <a:lnTo>
                  <a:pt x="1574" y="174116"/>
                </a:lnTo>
                <a:lnTo>
                  <a:pt x="43865" y="174116"/>
                </a:lnTo>
                <a:lnTo>
                  <a:pt x="45453" y="172542"/>
                </a:lnTo>
                <a:lnTo>
                  <a:pt x="45453" y="1574"/>
                </a:lnTo>
                <a:lnTo>
                  <a:pt x="43865" y="0"/>
                </a:lnTo>
                <a:close/>
              </a:path>
            </a:pathLst>
          </a:custGeom>
          <a:solidFill>
            <a:srgbClr val="F04C23"/>
          </a:solidFill>
        </p:spPr>
        <p:txBody>
          <a:bodyPr wrap="square" lIns="0" tIns="0" rIns="0" bIns="0" rtlCol="0"/>
          <a:lstStyle/>
          <a:p>
            <a:endParaRPr sz="1588" dirty="0"/>
          </a:p>
        </p:txBody>
      </p:sp>
      <p:sp>
        <p:nvSpPr>
          <p:cNvPr id="7" name="object 7"/>
          <p:cNvSpPr/>
          <p:nvPr/>
        </p:nvSpPr>
        <p:spPr>
          <a:xfrm>
            <a:off x="517974" y="6487968"/>
            <a:ext cx="40341" cy="220195"/>
          </a:xfrm>
          <a:custGeom>
            <a:avLst/>
            <a:gdLst/>
            <a:ahLst/>
            <a:cxnLst/>
            <a:rect l="l" t="t" r="r" b="b"/>
            <a:pathLst>
              <a:path w="45720" h="249554">
                <a:moveTo>
                  <a:pt x="43878" y="0"/>
                </a:moveTo>
                <a:lnTo>
                  <a:pt x="1574" y="0"/>
                </a:lnTo>
                <a:lnTo>
                  <a:pt x="0" y="1574"/>
                </a:lnTo>
                <a:lnTo>
                  <a:pt x="0" y="247624"/>
                </a:lnTo>
                <a:lnTo>
                  <a:pt x="1574" y="249199"/>
                </a:lnTo>
                <a:lnTo>
                  <a:pt x="43878" y="249199"/>
                </a:lnTo>
                <a:lnTo>
                  <a:pt x="45453" y="247624"/>
                </a:lnTo>
                <a:lnTo>
                  <a:pt x="45453" y="1574"/>
                </a:lnTo>
                <a:lnTo>
                  <a:pt x="43878" y="0"/>
                </a:lnTo>
                <a:close/>
              </a:path>
            </a:pathLst>
          </a:custGeom>
          <a:solidFill>
            <a:srgbClr val="69B345"/>
          </a:solidFill>
        </p:spPr>
        <p:txBody>
          <a:bodyPr wrap="square" lIns="0" tIns="0" rIns="0" bIns="0" rtlCol="0"/>
          <a:lstStyle/>
          <a:p>
            <a:endParaRPr sz="1588" dirty="0"/>
          </a:p>
        </p:txBody>
      </p:sp>
      <p:sp>
        <p:nvSpPr>
          <p:cNvPr id="8" name="object 8"/>
          <p:cNvSpPr/>
          <p:nvPr/>
        </p:nvSpPr>
        <p:spPr>
          <a:xfrm>
            <a:off x="451055"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8951D"/>
          </a:solidFill>
        </p:spPr>
        <p:txBody>
          <a:bodyPr wrap="square" lIns="0" tIns="0" rIns="0" bIns="0" rtlCol="0"/>
          <a:lstStyle/>
          <a:p>
            <a:endParaRPr sz="1588" dirty="0"/>
          </a:p>
        </p:txBody>
      </p:sp>
      <p:sp>
        <p:nvSpPr>
          <p:cNvPr id="9" name="object 9"/>
          <p:cNvSpPr/>
          <p:nvPr/>
        </p:nvSpPr>
        <p:spPr>
          <a:xfrm>
            <a:off x="584351" y="6201326"/>
            <a:ext cx="40341" cy="154081"/>
          </a:xfrm>
          <a:custGeom>
            <a:avLst/>
            <a:gdLst/>
            <a:ahLst/>
            <a:cxnLst/>
            <a:rect l="l" t="t" r="r" b="b"/>
            <a:pathLst>
              <a:path w="45720" h="174625">
                <a:moveTo>
                  <a:pt x="43865" y="0"/>
                </a:moveTo>
                <a:lnTo>
                  <a:pt x="1574" y="0"/>
                </a:lnTo>
                <a:lnTo>
                  <a:pt x="0" y="1587"/>
                </a:lnTo>
                <a:lnTo>
                  <a:pt x="0" y="172542"/>
                </a:lnTo>
                <a:lnTo>
                  <a:pt x="1574" y="174117"/>
                </a:lnTo>
                <a:lnTo>
                  <a:pt x="43865" y="174117"/>
                </a:lnTo>
                <a:lnTo>
                  <a:pt x="45453" y="172542"/>
                </a:lnTo>
                <a:lnTo>
                  <a:pt x="45453" y="1587"/>
                </a:lnTo>
                <a:lnTo>
                  <a:pt x="43865" y="0"/>
                </a:lnTo>
                <a:close/>
              </a:path>
            </a:pathLst>
          </a:custGeom>
          <a:solidFill>
            <a:srgbClr val="F04C23"/>
          </a:solidFill>
        </p:spPr>
        <p:txBody>
          <a:bodyPr wrap="square" lIns="0" tIns="0" rIns="0" bIns="0" rtlCol="0"/>
          <a:lstStyle/>
          <a:p>
            <a:endParaRPr sz="1588" dirty="0"/>
          </a:p>
        </p:txBody>
      </p:sp>
      <p:sp>
        <p:nvSpPr>
          <p:cNvPr id="10" name="object 10"/>
          <p:cNvSpPr/>
          <p:nvPr/>
        </p:nvSpPr>
        <p:spPr>
          <a:xfrm>
            <a:off x="587625" y="6414518"/>
            <a:ext cx="40341" cy="80122"/>
          </a:xfrm>
          <a:custGeom>
            <a:avLst/>
            <a:gdLst/>
            <a:ahLst/>
            <a:cxnLst/>
            <a:rect l="l" t="t" r="r" b="b"/>
            <a:pathLst>
              <a:path w="45720" h="90804">
                <a:moveTo>
                  <a:pt x="43865" y="0"/>
                </a:moveTo>
                <a:lnTo>
                  <a:pt x="1574" y="0"/>
                </a:lnTo>
                <a:lnTo>
                  <a:pt x="0" y="1574"/>
                </a:lnTo>
                <a:lnTo>
                  <a:pt x="0" y="89065"/>
                </a:lnTo>
                <a:lnTo>
                  <a:pt x="1574" y="90639"/>
                </a:lnTo>
                <a:lnTo>
                  <a:pt x="43865" y="90639"/>
                </a:lnTo>
                <a:lnTo>
                  <a:pt x="45440" y="89065"/>
                </a:lnTo>
                <a:lnTo>
                  <a:pt x="45440" y="1574"/>
                </a:lnTo>
                <a:lnTo>
                  <a:pt x="43865" y="0"/>
                </a:lnTo>
                <a:close/>
              </a:path>
            </a:pathLst>
          </a:custGeom>
          <a:solidFill>
            <a:srgbClr val="F04C23"/>
          </a:solidFill>
        </p:spPr>
        <p:txBody>
          <a:bodyPr wrap="square" lIns="0" tIns="0" rIns="0" bIns="0" rtlCol="0"/>
          <a:lstStyle/>
          <a:p>
            <a:endParaRPr sz="1588" dirty="0"/>
          </a:p>
        </p:txBody>
      </p:sp>
      <p:sp>
        <p:nvSpPr>
          <p:cNvPr id="11" name="object 11"/>
          <p:cNvSpPr/>
          <p:nvPr/>
        </p:nvSpPr>
        <p:spPr>
          <a:xfrm>
            <a:off x="447705" y="6414518"/>
            <a:ext cx="40341" cy="80122"/>
          </a:xfrm>
          <a:custGeom>
            <a:avLst/>
            <a:gdLst/>
            <a:ahLst/>
            <a:cxnLst/>
            <a:rect l="l" t="t" r="r" b="b"/>
            <a:pathLst>
              <a:path w="45720" h="90804">
                <a:moveTo>
                  <a:pt x="43878" y="0"/>
                </a:moveTo>
                <a:lnTo>
                  <a:pt x="1587" y="0"/>
                </a:lnTo>
                <a:lnTo>
                  <a:pt x="0" y="1574"/>
                </a:lnTo>
                <a:lnTo>
                  <a:pt x="0" y="89065"/>
                </a:lnTo>
                <a:lnTo>
                  <a:pt x="1587" y="90639"/>
                </a:lnTo>
                <a:lnTo>
                  <a:pt x="43878" y="90639"/>
                </a:lnTo>
                <a:lnTo>
                  <a:pt x="45453" y="89065"/>
                </a:lnTo>
                <a:lnTo>
                  <a:pt x="45453" y="1574"/>
                </a:lnTo>
                <a:lnTo>
                  <a:pt x="43878" y="0"/>
                </a:lnTo>
                <a:close/>
              </a:path>
            </a:pathLst>
          </a:custGeom>
          <a:solidFill>
            <a:srgbClr val="F8951D"/>
          </a:solidFill>
        </p:spPr>
        <p:txBody>
          <a:bodyPr wrap="square" lIns="0" tIns="0" rIns="0" bIns="0" rtlCol="0"/>
          <a:lstStyle/>
          <a:p>
            <a:endParaRPr sz="1588" dirty="0"/>
          </a:p>
        </p:txBody>
      </p:sp>
      <p:sp>
        <p:nvSpPr>
          <p:cNvPr id="12" name="object 12"/>
          <p:cNvSpPr/>
          <p:nvPr/>
        </p:nvSpPr>
        <p:spPr>
          <a:xfrm>
            <a:off x="517974" y="6201325"/>
            <a:ext cx="40341" cy="220195"/>
          </a:xfrm>
          <a:custGeom>
            <a:avLst/>
            <a:gdLst/>
            <a:ahLst/>
            <a:cxnLst/>
            <a:rect l="l" t="t" r="r" b="b"/>
            <a:pathLst>
              <a:path w="45720" h="249554">
                <a:moveTo>
                  <a:pt x="43878" y="0"/>
                </a:moveTo>
                <a:lnTo>
                  <a:pt x="1574" y="0"/>
                </a:lnTo>
                <a:lnTo>
                  <a:pt x="0" y="1587"/>
                </a:lnTo>
                <a:lnTo>
                  <a:pt x="0" y="247624"/>
                </a:lnTo>
                <a:lnTo>
                  <a:pt x="1574" y="249199"/>
                </a:lnTo>
                <a:lnTo>
                  <a:pt x="43878" y="249199"/>
                </a:lnTo>
                <a:lnTo>
                  <a:pt x="45453" y="247624"/>
                </a:lnTo>
                <a:lnTo>
                  <a:pt x="45453" y="1587"/>
                </a:lnTo>
                <a:lnTo>
                  <a:pt x="43878" y="0"/>
                </a:lnTo>
                <a:close/>
              </a:path>
            </a:pathLst>
          </a:custGeom>
          <a:solidFill>
            <a:srgbClr val="69B345"/>
          </a:solidFill>
        </p:spPr>
        <p:txBody>
          <a:bodyPr wrap="square" lIns="0" tIns="0" rIns="0" bIns="0" rtlCol="0"/>
          <a:lstStyle/>
          <a:p>
            <a:endParaRPr sz="1588" dirty="0"/>
          </a:p>
        </p:txBody>
      </p:sp>
      <p:sp>
        <p:nvSpPr>
          <p:cNvPr id="13" name="object 13"/>
          <p:cNvSpPr/>
          <p:nvPr/>
        </p:nvSpPr>
        <p:spPr>
          <a:xfrm>
            <a:off x="571639"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4" name="object 14"/>
          <p:cNvSpPr/>
          <p:nvPr/>
        </p:nvSpPr>
        <p:spPr>
          <a:xfrm>
            <a:off x="571639"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15" name="object 15"/>
          <p:cNvSpPr/>
          <p:nvPr/>
        </p:nvSpPr>
        <p:spPr>
          <a:xfrm>
            <a:off x="637301" y="6434184"/>
            <a:ext cx="154641" cy="40341"/>
          </a:xfrm>
          <a:custGeom>
            <a:avLst/>
            <a:gdLst/>
            <a:ahLst/>
            <a:cxnLst/>
            <a:rect l="l" t="t" r="r" b="b"/>
            <a:pathLst>
              <a:path w="175259"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6" name="object 16"/>
          <p:cNvSpPr/>
          <p:nvPr/>
        </p:nvSpPr>
        <p:spPr>
          <a:xfrm>
            <a:off x="497463" y="6434184"/>
            <a:ext cx="81803" cy="40341"/>
          </a:xfrm>
          <a:custGeom>
            <a:avLst/>
            <a:gdLst/>
            <a:ahLst/>
            <a:cxnLst/>
            <a:rect l="l" t="t" r="r" b="b"/>
            <a:pathLst>
              <a:path w="92709" h="45720">
                <a:moveTo>
                  <a:pt x="90792" y="0"/>
                </a:moveTo>
                <a:lnTo>
                  <a:pt x="1574" y="0"/>
                </a:lnTo>
                <a:lnTo>
                  <a:pt x="0" y="1574"/>
                </a:lnTo>
                <a:lnTo>
                  <a:pt x="0" y="43878"/>
                </a:lnTo>
                <a:lnTo>
                  <a:pt x="1574" y="45453"/>
                </a:lnTo>
                <a:lnTo>
                  <a:pt x="90792" y="45453"/>
                </a:lnTo>
                <a:lnTo>
                  <a:pt x="92367" y="43878"/>
                </a:lnTo>
                <a:lnTo>
                  <a:pt x="92367" y="1574"/>
                </a:lnTo>
                <a:lnTo>
                  <a:pt x="90792" y="0"/>
                </a:lnTo>
                <a:close/>
              </a:path>
            </a:pathLst>
          </a:custGeom>
          <a:solidFill>
            <a:srgbClr val="00BDF2"/>
          </a:solidFill>
        </p:spPr>
        <p:txBody>
          <a:bodyPr wrap="square" lIns="0" tIns="0" rIns="0" bIns="0" rtlCol="0"/>
          <a:lstStyle/>
          <a:p>
            <a:endParaRPr sz="1588" dirty="0"/>
          </a:p>
        </p:txBody>
      </p:sp>
      <p:sp>
        <p:nvSpPr>
          <p:cNvPr id="17" name="object 17"/>
          <p:cNvSpPr/>
          <p:nvPr/>
        </p:nvSpPr>
        <p:spPr>
          <a:xfrm>
            <a:off x="284238" y="6434184"/>
            <a:ext cx="154641" cy="40341"/>
          </a:xfrm>
          <a:custGeom>
            <a:avLst/>
            <a:gdLst/>
            <a:ahLst/>
            <a:cxnLst/>
            <a:rect l="l" t="t" r="r" b="b"/>
            <a:pathLst>
              <a:path w="175260" h="45720">
                <a:moveTo>
                  <a:pt x="173202" y="0"/>
                </a:moveTo>
                <a:lnTo>
                  <a:pt x="1574" y="0"/>
                </a:lnTo>
                <a:lnTo>
                  <a:pt x="0" y="1574"/>
                </a:lnTo>
                <a:lnTo>
                  <a:pt x="0" y="43878"/>
                </a:lnTo>
                <a:lnTo>
                  <a:pt x="1574" y="45453"/>
                </a:lnTo>
                <a:lnTo>
                  <a:pt x="173202" y="45453"/>
                </a:lnTo>
                <a:lnTo>
                  <a:pt x="174777" y="43878"/>
                </a:lnTo>
                <a:lnTo>
                  <a:pt x="174777" y="1574"/>
                </a:lnTo>
                <a:lnTo>
                  <a:pt x="173202" y="0"/>
                </a:lnTo>
                <a:close/>
              </a:path>
            </a:pathLst>
          </a:custGeom>
          <a:solidFill>
            <a:srgbClr val="00BDF2"/>
          </a:solidFill>
        </p:spPr>
        <p:txBody>
          <a:bodyPr wrap="square" lIns="0" tIns="0" rIns="0" bIns="0" rtlCol="0"/>
          <a:lstStyle/>
          <a:p>
            <a:endParaRPr sz="1588" dirty="0"/>
          </a:p>
        </p:txBody>
      </p:sp>
      <p:sp>
        <p:nvSpPr>
          <p:cNvPr id="18" name="object 18"/>
          <p:cNvSpPr/>
          <p:nvPr/>
        </p:nvSpPr>
        <p:spPr>
          <a:xfrm>
            <a:off x="284377" y="6364002"/>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A2A4"/>
          </a:solidFill>
        </p:spPr>
        <p:txBody>
          <a:bodyPr wrap="square" lIns="0" tIns="0" rIns="0" bIns="0" rtlCol="0"/>
          <a:lstStyle/>
          <a:p>
            <a:endParaRPr sz="1588" dirty="0"/>
          </a:p>
        </p:txBody>
      </p:sp>
      <p:sp>
        <p:nvSpPr>
          <p:cNvPr id="19" name="object 19"/>
          <p:cNvSpPr/>
          <p:nvPr/>
        </p:nvSpPr>
        <p:spPr>
          <a:xfrm>
            <a:off x="284377" y="6503833"/>
            <a:ext cx="220195" cy="40341"/>
          </a:xfrm>
          <a:custGeom>
            <a:avLst/>
            <a:gdLst/>
            <a:ahLst/>
            <a:cxnLst/>
            <a:rect l="l" t="t" r="r" b="b"/>
            <a:pathLst>
              <a:path w="249554" h="45720">
                <a:moveTo>
                  <a:pt x="247611" y="0"/>
                </a:moveTo>
                <a:lnTo>
                  <a:pt x="1574" y="0"/>
                </a:lnTo>
                <a:lnTo>
                  <a:pt x="0" y="1574"/>
                </a:lnTo>
                <a:lnTo>
                  <a:pt x="0" y="43865"/>
                </a:lnTo>
                <a:lnTo>
                  <a:pt x="1574" y="45453"/>
                </a:lnTo>
                <a:lnTo>
                  <a:pt x="247611" y="45453"/>
                </a:lnTo>
                <a:lnTo>
                  <a:pt x="249186" y="43865"/>
                </a:lnTo>
                <a:lnTo>
                  <a:pt x="249186" y="1574"/>
                </a:lnTo>
                <a:lnTo>
                  <a:pt x="247611" y="0"/>
                </a:lnTo>
                <a:close/>
              </a:path>
            </a:pathLst>
          </a:custGeom>
          <a:solidFill>
            <a:srgbClr val="0070B3"/>
          </a:solidFill>
        </p:spPr>
        <p:txBody>
          <a:bodyPr wrap="square" lIns="0" tIns="0" rIns="0" bIns="0" rtlCol="0"/>
          <a:lstStyle/>
          <a:p>
            <a:endParaRPr sz="1588" dirty="0"/>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2413"/>
            <a:fld id="{81D60167-4931-47E6-BA6A-407CBD079E47}" type="slidenum">
              <a:rPr spc="9" dirty="0"/>
              <a:pPr marL="22413"/>
              <a:t>41</a:t>
            </a:fld>
            <a:endParaRPr spc="9" dirty="0"/>
          </a:p>
        </p:txBody>
      </p:sp>
    </p:spTree>
    <p:extLst>
      <p:ext uri="{BB962C8B-B14F-4D97-AF65-F5344CB8AC3E}">
        <p14:creationId xmlns:p14="http://schemas.microsoft.com/office/powerpoint/2010/main" val="2947030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386" y="120371"/>
            <a:ext cx="6490446" cy="407356"/>
          </a:xfrm>
        </p:spPr>
        <p:txBody>
          <a:bodyPr/>
          <a:lstStyle/>
          <a:p>
            <a:r>
              <a:rPr lang="en-US" b="1" dirty="0"/>
              <a:t>Delegate Representative Attestation</a:t>
            </a:r>
            <a:endParaRPr lang="en-US" dirty="0"/>
          </a:p>
        </p:txBody>
      </p:sp>
      <p:sp>
        <p:nvSpPr>
          <p:cNvPr id="13" name="TextBox 12"/>
          <p:cNvSpPr txBox="1"/>
          <p:nvPr/>
        </p:nvSpPr>
        <p:spPr>
          <a:xfrm>
            <a:off x="1048482" y="681703"/>
            <a:ext cx="7678075" cy="5970224"/>
          </a:xfrm>
          <a:prstGeom prst="rect">
            <a:avLst/>
          </a:prstGeom>
          <a:noFill/>
        </p:spPr>
        <p:txBody>
          <a:bodyPr wrap="square" rtlCol="0">
            <a:spAutoFit/>
          </a:bodyPr>
          <a:lstStyle/>
          <a:p>
            <a:pPr algn="ctr"/>
            <a:r>
              <a:rPr lang="en-US" sz="1588" b="1" u="sng" dirty="0">
                <a:solidFill>
                  <a:srgbClr val="0070C0"/>
                </a:solidFill>
              </a:rPr>
              <a:t>Special Needs Plans (SNP) Model of Care Training Attestation</a:t>
            </a:r>
          </a:p>
          <a:p>
            <a:pPr algn="ctr"/>
            <a:endParaRPr lang="en-US" sz="1588" b="1" u="sng" dirty="0">
              <a:solidFill>
                <a:srgbClr val="0070C0"/>
              </a:solidFill>
            </a:endParaRPr>
          </a:p>
          <a:p>
            <a:pPr>
              <a:lnSpc>
                <a:spcPct val="150000"/>
              </a:lnSpc>
            </a:pPr>
            <a:r>
              <a:rPr lang="en-US" sz="1412" dirty="0"/>
              <a:t>I, ____________________________________, hereby attest that the attached listed providers have completed the </a:t>
            </a:r>
            <a:r>
              <a:rPr lang="en-US" sz="1412" b="1" dirty="0"/>
              <a:t>Special Needs Plan (SNP) Model of Care Training</a:t>
            </a:r>
            <a:r>
              <a:rPr lang="en-US" sz="1412" dirty="0"/>
              <a:t>.</a:t>
            </a:r>
          </a:p>
          <a:p>
            <a:pPr>
              <a:lnSpc>
                <a:spcPct val="150000"/>
              </a:lnSpc>
            </a:pPr>
            <a:r>
              <a:rPr lang="en-US" sz="1412" dirty="0"/>
              <a:t>The listed providers understand the Model of Care and the role in improving health outcomes for the most vulnerable population.</a:t>
            </a:r>
          </a:p>
          <a:p>
            <a:pPr>
              <a:lnSpc>
                <a:spcPct val="150000"/>
              </a:lnSpc>
            </a:pPr>
            <a:r>
              <a:rPr lang="en-US" sz="1412" dirty="0"/>
              <a:t>It is understood that the annual training is mandatory for all providers that care for SNP members and is required by the Centers for Medicare and Medicaid Services (CMS).</a:t>
            </a:r>
          </a:p>
          <a:p>
            <a:pPr>
              <a:lnSpc>
                <a:spcPct val="150000"/>
              </a:lnSpc>
            </a:pPr>
            <a:endParaRPr lang="en-US" sz="1412" dirty="0"/>
          </a:p>
          <a:p>
            <a:pPr>
              <a:lnSpc>
                <a:spcPct val="150000"/>
              </a:lnSpc>
            </a:pPr>
            <a:r>
              <a:rPr lang="en-US" sz="1412" dirty="0"/>
              <a:t>Name:_______________________________________    Date:__________________________</a:t>
            </a:r>
          </a:p>
          <a:p>
            <a:pPr>
              <a:lnSpc>
                <a:spcPct val="150000"/>
              </a:lnSpc>
            </a:pPr>
            <a:endParaRPr lang="en-US" sz="1412" dirty="0"/>
          </a:p>
          <a:p>
            <a:pPr>
              <a:lnSpc>
                <a:spcPct val="150000"/>
              </a:lnSpc>
            </a:pPr>
            <a:r>
              <a:rPr lang="en-US" sz="1412" dirty="0"/>
              <a:t>Signature_____________________________________________________________________</a:t>
            </a:r>
          </a:p>
          <a:p>
            <a:pPr>
              <a:lnSpc>
                <a:spcPct val="150000"/>
              </a:lnSpc>
            </a:pPr>
            <a:endParaRPr lang="en-US" sz="1412" dirty="0"/>
          </a:p>
          <a:p>
            <a:pPr>
              <a:lnSpc>
                <a:spcPct val="150000"/>
              </a:lnSpc>
            </a:pPr>
            <a:r>
              <a:rPr lang="en-US" sz="1412" dirty="0"/>
              <a:t> IPA: _________________________________________________________________________</a:t>
            </a:r>
          </a:p>
          <a:p>
            <a:pPr algn="ctr">
              <a:lnSpc>
                <a:spcPct val="150000"/>
              </a:lnSpc>
            </a:pPr>
            <a:r>
              <a:rPr lang="en-US" sz="1600" b="1" dirty="0"/>
              <a:t>Please return completed attestation and provider signature list to: </a:t>
            </a:r>
          </a:p>
          <a:p>
            <a:pPr algn="ctr">
              <a:lnSpc>
                <a:spcPct val="150000"/>
              </a:lnSpc>
            </a:pPr>
            <a:r>
              <a:rPr lang="en-US" sz="1600" b="1" dirty="0"/>
              <a:t>AHP Quality Department </a:t>
            </a:r>
          </a:p>
          <a:p>
            <a:pPr algn="ctr">
              <a:lnSpc>
                <a:spcPct val="150000"/>
              </a:lnSpc>
            </a:pPr>
            <a:r>
              <a:rPr lang="en-US" sz="1600" b="1" dirty="0"/>
              <a:t>Email to QI@ahcusa.com </a:t>
            </a:r>
          </a:p>
          <a:p>
            <a:pPr algn="ctr">
              <a:lnSpc>
                <a:spcPct val="150000"/>
              </a:lnSpc>
            </a:pPr>
            <a:r>
              <a:rPr lang="en-US" sz="1600" b="1" dirty="0"/>
              <a:t>or </a:t>
            </a:r>
            <a:r>
              <a:rPr lang="en-US" sz="1600" b="1"/>
              <a:t>send via fax </a:t>
            </a:r>
            <a:r>
              <a:rPr lang="en-US" sz="1600" b="1" dirty="0"/>
              <a:t>562-207-4617 </a:t>
            </a:r>
          </a:p>
        </p:txBody>
      </p:sp>
    </p:spTree>
    <p:extLst>
      <p:ext uri="{BB962C8B-B14F-4D97-AF65-F5344CB8AC3E}">
        <p14:creationId xmlns:p14="http://schemas.microsoft.com/office/powerpoint/2010/main" val="1786617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6"/>
          </p:nvPr>
        </p:nvSpPr>
        <p:spPr/>
        <p:txBody>
          <a:bodyPr/>
          <a:lstStyle/>
          <a:p>
            <a:fld id="{E5493BC2-6168-4968-BFA7-AE252D41DEFF}" type="datetime1">
              <a:rPr lang="en-US" smtClean="0">
                <a:solidFill>
                  <a:prstClr val="black">
                    <a:tint val="75000"/>
                  </a:prstClr>
                </a:solidFill>
              </a:rPr>
              <a:pPr/>
              <a:t>3/14/2018</a:t>
            </a:fld>
            <a:endParaRPr lang="en-US" dirty="0">
              <a:solidFill>
                <a:prstClr val="black">
                  <a:tint val="75000"/>
                </a:prstClr>
              </a:solidFill>
            </a:endParaRPr>
          </a:p>
        </p:txBody>
      </p:sp>
      <p:sp>
        <p:nvSpPr>
          <p:cNvPr id="3" name="Slide Number Placeholder 2"/>
          <p:cNvSpPr>
            <a:spLocks noGrp="1"/>
          </p:cNvSpPr>
          <p:nvPr>
            <p:ph type="sldNum" sz="quarter" idx="7"/>
          </p:nvPr>
        </p:nvSpPr>
        <p:spPr/>
        <p:txBody>
          <a:bodyPr/>
          <a:lstStyle/>
          <a:p>
            <a:pPr marL="22413"/>
            <a:fld id="{81D60167-4931-47E6-BA6A-407CBD079E47}" type="slidenum">
              <a:rPr lang="en-US" spc="9" smtClean="0"/>
              <a:pPr marL="22413"/>
              <a:t>43</a:t>
            </a:fld>
            <a:endParaRPr lang="en-US" spc="9" dirty="0"/>
          </a:p>
        </p:txBody>
      </p:sp>
      <p:sp>
        <p:nvSpPr>
          <p:cNvPr id="6" name="Rectangle 5"/>
          <p:cNvSpPr/>
          <p:nvPr/>
        </p:nvSpPr>
        <p:spPr>
          <a:xfrm>
            <a:off x="296214" y="101929"/>
            <a:ext cx="8178084" cy="1785104"/>
          </a:xfrm>
          <a:prstGeom prst="rect">
            <a:avLst/>
          </a:prstGeom>
        </p:spPr>
        <p:txBody>
          <a:bodyPr wrap="square">
            <a:spAutoFit/>
          </a:bodyPr>
          <a:lstStyle/>
          <a:p>
            <a:pPr>
              <a:tabLst>
                <a:tab pos="2971800" algn="ctr"/>
                <a:tab pos="5943600" algn="r"/>
              </a:tabLst>
            </a:pPr>
            <a:r>
              <a:rPr lang="en-US" sz="2800" b="1" dirty="0">
                <a:solidFill>
                  <a:srgbClr val="2E74B5"/>
                </a:solidFill>
                <a:latin typeface="Calibri" panose="020F0502020204030204" pitchFamily="34" charset="0"/>
                <a:ea typeface="Calibri" panose="020F0502020204030204" pitchFamily="34" charset="0"/>
                <a:cs typeface="Times New Roman" panose="02020603050405020304" pitchFamily="18" charset="0"/>
              </a:rPr>
              <a:t>PROVIDERS SIGNATURE LIST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tabLst>
                <a:tab pos="2971800" algn="ctr"/>
                <a:tab pos="5943600" algn="r"/>
              </a:tabLst>
            </a:pPr>
            <a:r>
              <a:rPr lang="en-US" sz="1200" b="1" dirty="0">
                <a:solidFill>
                  <a:srgbClr val="2E74B5"/>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tabLst>
                <a:tab pos="2971800" algn="ctr"/>
                <a:tab pos="5943600" algn="r"/>
              </a:tabLst>
            </a:pPr>
            <a:r>
              <a:rPr lang="en-US" sz="1400" b="1" u="sng" dirty="0">
                <a:latin typeface="Calibri" panose="020F0502020204030204" pitchFamily="34" charset="0"/>
                <a:ea typeface="Calibri" panose="020F0502020204030204" pitchFamily="34" charset="0"/>
                <a:cs typeface="Times New Roman" panose="02020603050405020304" pitchFamily="18" charset="0"/>
              </a:rPr>
              <a:t>Purpose</a:t>
            </a:r>
            <a:r>
              <a:rPr lang="en-US" sz="1400" dirty="0">
                <a:latin typeface="Calibri" panose="020F0502020204030204" pitchFamily="34" charset="0"/>
                <a:ea typeface="Calibri" panose="020F0502020204030204" pitchFamily="34" charset="0"/>
                <a:cs typeface="Times New Roman" panose="02020603050405020304" pitchFamily="18" charset="0"/>
              </a:rPr>
              <a:t>:  Special Needs (SNP) Model of Care (MOC) </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annual training is mandatory and is required by the Centers for Medicare and Medicaid Services (CMS) for all Medicare Advantage Special Needs Plan providers.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tabLst>
                <a:tab pos="2971800" algn="ctr"/>
                <a:tab pos="5943600" algn="r"/>
              </a:tabLs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tabLst>
                <a:tab pos="2971800" algn="ctr"/>
                <a:tab pos="5943600" algn="r"/>
              </a:tabLst>
            </a:pPr>
            <a:r>
              <a:rPr lang="en-US" sz="1400" b="1" u="sng" dirty="0">
                <a:latin typeface="Calibri" panose="020F0502020204030204" pitchFamily="34" charset="0"/>
                <a:ea typeface="Calibri" panose="020F0502020204030204" pitchFamily="34" charset="0"/>
                <a:cs typeface="Times New Roman" panose="02020603050405020304" pitchFamily="18" charset="0"/>
              </a:rPr>
              <a:t>Instructions</a:t>
            </a:r>
            <a:r>
              <a:rPr lang="en-US" sz="1400" dirty="0">
                <a:latin typeface="Calibri" panose="020F0502020204030204" pitchFamily="34" charset="0"/>
                <a:ea typeface="Calibri" panose="020F0502020204030204" pitchFamily="34" charset="0"/>
                <a:cs typeface="Times New Roman" panose="02020603050405020304" pitchFamily="18" charset="0"/>
              </a:rPr>
              <a:t>:  Upon review of training, please provide your printed name, signature and training completion 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530276277"/>
              </p:ext>
            </p:extLst>
          </p:nvPr>
        </p:nvGraphicFramePr>
        <p:xfrm>
          <a:off x="457200" y="1887027"/>
          <a:ext cx="8017099" cy="4490912"/>
        </p:xfrm>
        <a:graphic>
          <a:graphicData uri="http://schemas.openxmlformats.org/drawingml/2006/table">
            <a:tbl>
              <a:tblPr firstRow="1" firstCol="1" bandRow="1"/>
              <a:tblGrid>
                <a:gridCol w="2671787">
                  <a:extLst>
                    <a:ext uri="{9D8B030D-6E8A-4147-A177-3AD203B41FA5}">
                      <a16:colId xmlns:a16="http://schemas.microsoft.com/office/drawing/2014/main" val="20000"/>
                    </a:ext>
                  </a:extLst>
                </a:gridCol>
                <a:gridCol w="2672656">
                  <a:extLst>
                    <a:ext uri="{9D8B030D-6E8A-4147-A177-3AD203B41FA5}">
                      <a16:colId xmlns:a16="http://schemas.microsoft.com/office/drawing/2014/main" val="20001"/>
                    </a:ext>
                  </a:extLst>
                </a:gridCol>
                <a:gridCol w="2672656">
                  <a:extLst>
                    <a:ext uri="{9D8B030D-6E8A-4147-A177-3AD203B41FA5}">
                      <a16:colId xmlns:a16="http://schemas.microsoft.com/office/drawing/2014/main" val="20002"/>
                    </a:ext>
                  </a:extLst>
                </a:gridCol>
              </a:tblGrid>
              <a:tr h="258339">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PRINT </a:t>
                      </a:r>
                      <a:r>
                        <a:rPr lang="en-US" sz="100" dirty="0" err="1">
                          <a:effectLst/>
                          <a:latin typeface="Calibri" panose="020F0502020204030204" pitchFamily="34" charset="0"/>
                          <a:ea typeface="Calibri" panose="020F0502020204030204" pitchFamily="34" charset="0"/>
                          <a:cs typeface="Times New Roman" panose="02020603050405020304" pitchFamily="18" charset="0"/>
                        </a:rPr>
                        <a:t>NAME:jjjjj</a:t>
                      </a: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SIGNATURE:</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TRAINING COMPLETION DATE:</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0000"/>
                  </a:ext>
                </a:extLst>
              </a:tr>
              <a:tr h="330957">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4870">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8339">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8" marR="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4" name="TextBox 13"/>
          <p:cNvSpPr txBox="1"/>
          <p:nvPr/>
        </p:nvSpPr>
        <p:spPr>
          <a:xfrm>
            <a:off x="502651" y="1883261"/>
            <a:ext cx="933461" cy="276999"/>
          </a:xfrm>
          <a:prstGeom prst="rect">
            <a:avLst/>
          </a:prstGeom>
          <a:noFill/>
        </p:spPr>
        <p:txBody>
          <a:bodyPr wrap="none" rtlCol="0">
            <a:spAutoFit/>
          </a:bodyPr>
          <a:lstStyle/>
          <a:p>
            <a:r>
              <a:rPr lang="en-US" sz="1200" dirty="0"/>
              <a:t>Print Name:</a:t>
            </a:r>
          </a:p>
        </p:txBody>
      </p:sp>
      <p:sp>
        <p:nvSpPr>
          <p:cNvPr id="15" name="TextBox 14"/>
          <p:cNvSpPr txBox="1"/>
          <p:nvPr/>
        </p:nvSpPr>
        <p:spPr>
          <a:xfrm>
            <a:off x="3142446" y="1883261"/>
            <a:ext cx="815993" cy="276999"/>
          </a:xfrm>
          <a:prstGeom prst="rect">
            <a:avLst/>
          </a:prstGeom>
          <a:noFill/>
        </p:spPr>
        <p:txBody>
          <a:bodyPr wrap="none" rtlCol="0">
            <a:spAutoFit/>
          </a:bodyPr>
          <a:lstStyle/>
          <a:p>
            <a:r>
              <a:rPr lang="en-US" sz="1200" dirty="0"/>
              <a:t>Signature:</a:t>
            </a:r>
          </a:p>
        </p:txBody>
      </p:sp>
      <p:sp>
        <p:nvSpPr>
          <p:cNvPr id="16" name="TextBox 15"/>
          <p:cNvSpPr txBox="1"/>
          <p:nvPr/>
        </p:nvSpPr>
        <p:spPr>
          <a:xfrm>
            <a:off x="5808371" y="1883261"/>
            <a:ext cx="1714059" cy="276999"/>
          </a:xfrm>
          <a:prstGeom prst="rect">
            <a:avLst/>
          </a:prstGeom>
          <a:noFill/>
        </p:spPr>
        <p:txBody>
          <a:bodyPr wrap="none" rtlCol="0">
            <a:spAutoFit/>
          </a:bodyPr>
          <a:lstStyle/>
          <a:p>
            <a:r>
              <a:rPr lang="en-US" sz="1200" dirty="0"/>
              <a:t>Training</a:t>
            </a:r>
            <a:r>
              <a:rPr lang="en-US" sz="1100" dirty="0"/>
              <a:t> Completion Date:</a:t>
            </a:r>
          </a:p>
        </p:txBody>
      </p:sp>
    </p:spTree>
    <p:extLst>
      <p:ext uri="{BB962C8B-B14F-4D97-AF65-F5344CB8AC3E}">
        <p14:creationId xmlns:p14="http://schemas.microsoft.com/office/powerpoint/2010/main" val="25772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94" y="1731185"/>
            <a:ext cx="3648635" cy="3227294"/>
          </a:xfrm>
          <a:prstGeom prst="rect">
            <a:avLst/>
          </a:prstGeom>
        </p:spPr>
      </p:pic>
      <p:sp>
        <p:nvSpPr>
          <p:cNvPr id="2" name="Title 1"/>
          <p:cNvSpPr>
            <a:spLocks noGrp="1"/>
          </p:cNvSpPr>
          <p:nvPr>
            <p:ph type="title"/>
          </p:nvPr>
        </p:nvSpPr>
        <p:spPr>
          <a:xfrm>
            <a:off x="1326777" y="587511"/>
            <a:ext cx="6490446" cy="407351"/>
          </a:xfrm>
        </p:spPr>
        <p:txBody>
          <a:bodyPr/>
          <a:lstStyle/>
          <a:p>
            <a:r>
              <a:rPr lang="en-US" dirty="0"/>
              <a:t>CMS </a:t>
            </a:r>
            <a:r>
              <a:rPr lang="en-US" dirty="0">
                <a:solidFill>
                  <a:schemeClr val="accent1"/>
                </a:solidFill>
              </a:rPr>
              <a:t>Goal for </a:t>
            </a:r>
            <a:r>
              <a:rPr lang="en-US" dirty="0"/>
              <a:t>Special Needs Plans (SNPs)</a:t>
            </a:r>
          </a:p>
        </p:txBody>
      </p:sp>
      <p:sp>
        <p:nvSpPr>
          <p:cNvPr id="3" name="Content Placeholder 2"/>
          <p:cNvSpPr>
            <a:spLocks noGrp="1"/>
          </p:cNvSpPr>
          <p:nvPr>
            <p:ph idx="4294967295"/>
          </p:nvPr>
        </p:nvSpPr>
        <p:spPr>
          <a:xfrm>
            <a:off x="4074850" y="1872504"/>
            <a:ext cx="4678533" cy="2264490"/>
          </a:xfrm>
        </p:spPr>
        <p:txBody>
          <a:bodyPr>
            <a:normAutofit/>
          </a:bodyPr>
          <a:lstStyle/>
          <a:p>
            <a:pPr algn="l"/>
            <a:r>
              <a:rPr lang="en-US" sz="2400" dirty="0">
                <a:latin typeface="+mn-lt"/>
              </a:rPr>
              <a:t>SNPs should emphasize monitoring health status, managing chronic diseases, avoiding inappropriate hospitalizations and helping members maintain or improve their health status</a:t>
            </a:r>
          </a:p>
        </p:txBody>
      </p:sp>
      <p:sp>
        <p:nvSpPr>
          <p:cNvPr id="5" name="Date Placeholder 4"/>
          <p:cNvSpPr>
            <a:spLocks noGrp="1"/>
          </p:cNvSpPr>
          <p:nvPr>
            <p:ph type="dt" sz="half" idx="6"/>
          </p:nvPr>
        </p:nvSpPr>
        <p:spPr>
          <a:xfrm>
            <a:off x="874059" y="6381704"/>
            <a:ext cx="2041264" cy="162993"/>
          </a:xfrm>
        </p:spPr>
        <p:txBody>
          <a:bodyPr/>
          <a:lstStyle/>
          <a:p>
            <a:fld id="{AAD381DD-7F93-4610-86ED-7AEC03D533F6}" type="datetime1">
              <a:rPr lang="en-US" sz="1059">
                <a:solidFill>
                  <a:prstClr val="black">
                    <a:tint val="75000"/>
                  </a:prstClr>
                </a:solidFill>
              </a:rPr>
              <a:pPr/>
              <a:t>3/14/2018</a:t>
            </a:fld>
            <a:endParaRPr lang="en-US" dirty="0">
              <a:solidFill>
                <a:prstClr val="black">
                  <a:tint val="75000"/>
                </a:prstClr>
              </a:solidFill>
            </a:endParaRPr>
          </a:p>
        </p:txBody>
      </p:sp>
      <p:sp>
        <p:nvSpPr>
          <p:cNvPr id="6" name="Slide Number Placeholder 5"/>
          <p:cNvSpPr>
            <a:spLocks noGrp="1"/>
          </p:cNvSpPr>
          <p:nvPr>
            <p:ph type="sldNum" sz="quarter" idx="7"/>
          </p:nvPr>
        </p:nvSpPr>
        <p:spPr/>
        <p:txBody>
          <a:bodyPr/>
          <a:lstStyle/>
          <a:p>
            <a:pPr marL="22413"/>
            <a:fld id="{81D60167-4931-47E6-BA6A-407CBD079E47}" type="slidenum">
              <a:rPr lang="en-US" spc="9"/>
              <a:pPr marL="22413"/>
              <a:t>5</a:t>
            </a:fld>
            <a:endParaRPr lang="en-US" spc="9" dirty="0"/>
          </a:p>
        </p:txBody>
      </p:sp>
    </p:spTree>
    <p:extLst>
      <p:ext uri="{BB962C8B-B14F-4D97-AF65-F5344CB8AC3E}">
        <p14:creationId xmlns:p14="http://schemas.microsoft.com/office/powerpoint/2010/main" val="263112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613" y="268942"/>
            <a:ext cx="6490446" cy="407351"/>
          </a:xfrm>
        </p:spPr>
        <p:txBody>
          <a:bodyPr/>
          <a:lstStyle/>
          <a:p>
            <a:r>
              <a:rPr lang="en-US" b="1" dirty="0">
                <a:solidFill>
                  <a:srgbClr val="0070C0"/>
                </a:solidFill>
              </a:rPr>
              <a:t>Types of SNP</a:t>
            </a:r>
          </a:p>
        </p:txBody>
      </p:sp>
      <p:sp>
        <p:nvSpPr>
          <p:cNvPr id="3" name="Content Placeholder 2"/>
          <p:cNvSpPr>
            <a:spLocks noGrp="1"/>
          </p:cNvSpPr>
          <p:nvPr>
            <p:ph idx="4294967295"/>
          </p:nvPr>
        </p:nvSpPr>
        <p:spPr>
          <a:xfrm>
            <a:off x="1103999" y="858624"/>
            <a:ext cx="7616668" cy="4847481"/>
          </a:xfrm>
        </p:spPr>
        <p:txBody>
          <a:bodyPr/>
          <a:lstStyle/>
          <a:p>
            <a:r>
              <a:rPr lang="en-US" sz="2000" dirty="0">
                <a:latin typeface="+mn-lt"/>
              </a:rPr>
              <a:t>There are 3 types of SNP programs that CMS offers:</a:t>
            </a:r>
          </a:p>
          <a:p>
            <a:pPr marL="706008" lvl="1" indent="-302575">
              <a:buFont typeface="Arial" panose="020B0604020202020204" pitchFamily="34" charset="0"/>
              <a:buChar char="•"/>
            </a:pPr>
            <a:r>
              <a:rPr lang="en-US" sz="2000" i="1" dirty="0">
                <a:solidFill>
                  <a:srgbClr val="6D6E71"/>
                </a:solidFill>
              </a:rPr>
              <a:t>Institutional</a:t>
            </a:r>
          </a:p>
          <a:p>
            <a:pPr marL="706008" lvl="1" indent="-302575">
              <a:buFont typeface="Arial" panose="020B0604020202020204" pitchFamily="34" charset="0"/>
              <a:buChar char="•"/>
            </a:pPr>
            <a:r>
              <a:rPr lang="en-US" sz="2000" i="1" dirty="0">
                <a:solidFill>
                  <a:srgbClr val="6D6E71"/>
                </a:solidFill>
              </a:rPr>
              <a:t>Dual Eligible</a:t>
            </a:r>
          </a:p>
          <a:p>
            <a:pPr marL="706008" lvl="1" indent="-302575">
              <a:buFont typeface="Arial" panose="020B0604020202020204" pitchFamily="34" charset="0"/>
              <a:buChar char="•"/>
            </a:pPr>
            <a:r>
              <a:rPr lang="en-US" sz="2000" i="1" dirty="0">
                <a:solidFill>
                  <a:srgbClr val="6D6E71"/>
                </a:solidFill>
              </a:rPr>
              <a:t>Chronic</a:t>
            </a:r>
          </a:p>
          <a:p>
            <a:pPr algn="just">
              <a:spcBef>
                <a:spcPts val="600"/>
              </a:spcBef>
            </a:pPr>
            <a:r>
              <a:rPr lang="en-US" sz="2000" b="1" dirty="0">
                <a:solidFill>
                  <a:srgbClr val="6D6E71"/>
                </a:solidFill>
                <a:latin typeface="+mn-lt"/>
              </a:rPr>
              <a:t>Institutional (I-SNP)- </a:t>
            </a:r>
            <a:r>
              <a:rPr lang="en-US" sz="2000" dirty="0">
                <a:latin typeface="+mn-lt"/>
                <a:cs typeface="Arial" panose="020B0604020202020204" pitchFamily="34" charset="0"/>
              </a:rPr>
              <a:t>Beneficiaries who reside, or are expected to reside, for 90 days or longer in a long term care facility – defined as skilled nursing facility (SNF) nursing facility (NF), intermediate care facility (ICF) or inpatient psychiatric facility OR those who live in the community but require an equivalent level of care to those who reside in a long term care facility. </a:t>
            </a:r>
          </a:p>
          <a:p>
            <a:pPr algn="just">
              <a:spcBef>
                <a:spcPts val="600"/>
              </a:spcBef>
            </a:pPr>
            <a:r>
              <a:rPr lang="en-US" sz="2000" b="1" dirty="0">
                <a:latin typeface="+mn-lt"/>
                <a:cs typeface="Arial" panose="020B0604020202020204" pitchFamily="34" charset="0"/>
              </a:rPr>
              <a:t>Dually Eligible (D-SNP or DE-SNP)- </a:t>
            </a:r>
            <a:r>
              <a:rPr lang="en-US" sz="2000" dirty="0">
                <a:latin typeface="+mn-lt"/>
                <a:cs typeface="Arial" panose="020B0604020202020204" pitchFamily="34" charset="0"/>
              </a:rPr>
              <a:t>Beneficiaries who qualify for both Medicare and Medicaid coverage. </a:t>
            </a:r>
          </a:p>
          <a:p>
            <a:pPr algn="just">
              <a:spcBef>
                <a:spcPts val="600"/>
              </a:spcBef>
            </a:pPr>
            <a:r>
              <a:rPr lang="en-US" sz="2000" b="1" dirty="0">
                <a:latin typeface="+mn-lt"/>
                <a:cs typeface="Arial" panose="020B0604020202020204" pitchFamily="34" charset="0"/>
              </a:rPr>
              <a:t>Chronic Condition (C-SNP)- </a:t>
            </a:r>
            <a:r>
              <a:rPr lang="en-US" sz="2000" dirty="0">
                <a:latin typeface="+mn-lt"/>
                <a:cs typeface="Arial" panose="020B0604020202020204" pitchFamily="34" charset="0"/>
              </a:rPr>
              <a:t>Beneficiaries with targeted chronic conditions such as cardiovascular disease, diabetes, congestive heart failure, osteoarthritis, mental disorders, ESRD, or HIV/AID</a:t>
            </a:r>
            <a:endParaRPr lang="en-US" sz="2000" b="1" dirty="0">
              <a:latin typeface="+mn-lt"/>
              <a:cs typeface="Arial" panose="020B0604020202020204" pitchFamily="34" charset="0"/>
            </a:endParaRPr>
          </a:p>
        </p:txBody>
      </p:sp>
      <p:sp>
        <p:nvSpPr>
          <p:cNvPr id="5" name="Date Placeholder 4"/>
          <p:cNvSpPr>
            <a:spLocks noGrp="1"/>
          </p:cNvSpPr>
          <p:nvPr>
            <p:ph type="dt" sz="half" idx="6"/>
          </p:nvPr>
        </p:nvSpPr>
        <p:spPr>
          <a:xfrm>
            <a:off x="806823" y="6458978"/>
            <a:ext cx="2041264" cy="162993"/>
          </a:xfrm>
        </p:spPr>
        <p:txBody>
          <a:bodyPr/>
          <a:lstStyle/>
          <a:p>
            <a:fld id="{A69D17BC-E051-4898-8B37-CECEAADB08F7}" type="datetime1">
              <a:rPr lang="en-US" sz="1059">
                <a:solidFill>
                  <a:prstClr val="black">
                    <a:tint val="75000"/>
                  </a:prstClr>
                </a:solidFill>
              </a:rPr>
              <a:pPr/>
              <a:t>3/14/2018</a:t>
            </a:fld>
            <a:endParaRPr lang="en-US" dirty="0">
              <a:solidFill>
                <a:prstClr val="black">
                  <a:tint val="75000"/>
                </a:prstClr>
              </a:solidFill>
            </a:endParaRPr>
          </a:p>
        </p:txBody>
      </p:sp>
      <p:sp>
        <p:nvSpPr>
          <p:cNvPr id="6" name="Slide Number Placeholder 5"/>
          <p:cNvSpPr>
            <a:spLocks noGrp="1"/>
          </p:cNvSpPr>
          <p:nvPr>
            <p:ph type="sldNum" sz="quarter" idx="7"/>
          </p:nvPr>
        </p:nvSpPr>
        <p:spPr/>
        <p:txBody>
          <a:bodyPr/>
          <a:lstStyle/>
          <a:p>
            <a:pPr marL="22413"/>
            <a:fld id="{81D60167-4931-47E6-BA6A-407CBD079E47}" type="slidenum">
              <a:rPr lang="en-US" spc="9"/>
              <a:pPr marL="22413"/>
              <a:t>6</a:t>
            </a:fld>
            <a:endParaRPr lang="en-US" spc="9" dirty="0"/>
          </a:p>
        </p:txBody>
      </p:sp>
    </p:spTree>
    <p:extLst>
      <p:ext uri="{BB962C8B-B14F-4D97-AF65-F5344CB8AC3E}">
        <p14:creationId xmlns:p14="http://schemas.microsoft.com/office/powerpoint/2010/main" val="34272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 Participation</a:t>
            </a:r>
          </a:p>
        </p:txBody>
      </p:sp>
      <p:sp>
        <p:nvSpPr>
          <p:cNvPr id="3" name="Date Placeholder 2"/>
          <p:cNvSpPr>
            <a:spLocks noGrp="1"/>
          </p:cNvSpPr>
          <p:nvPr>
            <p:ph type="dt" sz="half" idx="6"/>
          </p:nvPr>
        </p:nvSpPr>
        <p:spPr/>
        <p:txBody>
          <a:bodyPr/>
          <a:lstStyle/>
          <a:p>
            <a:fld id="{65A7B20F-EFF3-4037-AD6D-4903F81B980C}" type="datetime1">
              <a:rPr lang="en-US" smtClean="0">
                <a:solidFill>
                  <a:prstClr val="black">
                    <a:tint val="75000"/>
                  </a:prstClr>
                </a:solidFill>
              </a:rPr>
              <a:pPr/>
              <a:t>3/14/2018</a:t>
            </a:fld>
            <a:endParaRPr lang="en-US"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smtClean="0"/>
              <a:pPr marL="22413"/>
              <a:t>7</a:t>
            </a:fld>
            <a:endParaRPr lang="en-US" spc="9" dirty="0"/>
          </a:p>
        </p:txBody>
      </p:sp>
      <p:sp>
        <p:nvSpPr>
          <p:cNvPr id="5" name="TextBox 4"/>
          <p:cNvSpPr txBox="1"/>
          <p:nvPr/>
        </p:nvSpPr>
        <p:spPr>
          <a:xfrm>
            <a:off x="1058335" y="1109134"/>
            <a:ext cx="7619998" cy="5293757"/>
          </a:xfrm>
          <a:prstGeom prst="rect">
            <a:avLst/>
          </a:prstGeom>
          <a:noFill/>
        </p:spPr>
        <p:txBody>
          <a:bodyPr wrap="square" rtlCol="0">
            <a:spAutoFit/>
          </a:bodyPr>
          <a:lstStyle/>
          <a:p>
            <a:r>
              <a:rPr lang="en-US" sz="2000" dirty="0">
                <a:solidFill>
                  <a:srgbClr val="00B0F0"/>
                </a:solidFill>
              </a:rPr>
              <a:t>Why participate in a SNP Program?</a:t>
            </a:r>
          </a:p>
          <a:p>
            <a:pPr marL="285750" indent="-285750">
              <a:spcBef>
                <a:spcPts val="600"/>
              </a:spcBef>
              <a:spcAft>
                <a:spcPts val="600"/>
              </a:spcAft>
              <a:buFont typeface="Arial" panose="020B0604020202020204" pitchFamily="34" charset="0"/>
              <a:buChar char="•"/>
            </a:pPr>
            <a:r>
              <a:rPr lang="en-US" sz="2000" dirty="0"/>
              <a:t>AHC’s clinical model is established in a way that we are already catering to the chronically ill and those with special needs</a:t>
            </a:r>
          </a:p>
          <a:p>
            <a:pPr marL="285750" indent="-285750">
              <a:spcBef>
                <a:spcPts val="600"/>
              </a:spcBef>
              <a:spcAft>
                <a:spcPts val="600"/>
              </a:spcAft>
              <a:buFont typeface="Arial" panose="020B0604020202020204" pitchFamily="34" charset="0"/>
              <a:buChar char="•"/>
            </a:pPr>
            <a:r>
              <a:rPr lang="en-US" sz="2000" dirty="0"/>
              <a:t>Establishing a formal SNP plan allows for opportunities to open enrollment to the population in need throughout the year, provide greater benefits to the population and receive rates in line with the member’s condition</a:t>
            </a:r>
          </a:p>
          <a:p>
            <a:pPr marL="285750" indent="-285750">
              <a:buFont typeface="Arial" panose="020B0604020202020204" pitchFamily="34" charset="0"/>
              <a:buChar char="•"/>
            </a:pPr>
            <a:endParaRPr lang="en-US" sz="2000" dirty="0"/>
          </a:p>
          <a:p>
            <a:r>
              <a:rPr lang="en-US" sz="2000" dirty="0">
                <a:solidFill>
                  <a:srgbClr val="00B0F0"/>
                </a:solidFill>
              </a:rPr>
              <a:t>What Makes a SNP Product Unique?</a:t>
            </a:r>
          </a:p>
          <a:p>
            <a:pPr marL="285750" indent="-285750">
              <a:buFont typeface="Arial" panose="020B0604020202020204" pitchFamily="34" charset="0"/>
              <a:buChar char="•"/>
            </a:pPr>
            <a:r>
              <a:rPr lang="en-US" sz="2000" dirty="0">
                <a:cs typeface="Arial" panose="020B0604020202020204" pitchFamily="34" charset="0"/>
              </a:rPr>
              <a:t>Plan benefit packages are developed with the SNP populations in mind</a:t>
            </a:r>
          </a:p>
          <a:p>
            <a:pPr marL="742950" lvl="1" indent="-285750">
              <a:buFont typeface="Arial" panose="020B0604020202020204" pitchFamily="34" charset="0"/>
              <a:buChar char="•"/>
            </a:pPr>
            <a:r>
              <a:rPr lang="en-US" sz="2000" dirty="0">
                <a:cs typeface="Arial" panose="020B0604020202020204" pitchFamily="34" charset="0"/>
              </a:rPr>
              <a:t>Example – C-SNP packages are developed with generally richer benefits than standard MAPD plans in areas that help support the health maintenance of the plan members such as $0 to low cost diabetic supplies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6381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5" y="268941"/>
            <a:ext cx="7799294" cy="806824"/>
          </a:xfrm>
        </p:spPr>
        <p:txBody>
          <a:bodyPr>
            <a:normAutofit/>
          </a:bodyPr>
          <a:lstStyle/>
          <a:p>
            <a:r>
              <a:rPr lang="en-US" dirty="0"/>
              <a:t>How Do Members Enroll in a C-SNP?</a:t>
            </a:r>
          </a:p>
        </p:txBody>
      </p:sp>
      <p:graphicFrame>
        <p:nvGraphicFramePr>
          <p:cNvPr id="6" name="Diagram 5"/>
          <p:cNvGraphicFramePr/>
          <p:nvPr>
            <p:extLst>
              <p:ext uri="{D42A27DB-BD31-4B8C-83A1-F6EECF244321}">
                <p14:modId xmlns:p14="http://schemas.microsoft.com/office/powerpoint/2010/main" val="482512347"/>
              </p:ext>
            </p:extLst>
          </p:nvPr>
        </p:nvGraphicFramePr>
        <p:xfrm>
          <a:off x="1061756" y="1075765"/>
          <a:ext cx="7261412" cy="477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6"/>
          </p:nvPr>
        </p:nvSpPr>
        <p:spPr/>
        <p:txBody>
          <a:bodyPr/>
          <a:lstStyle/>
          <a:p>
            <a:fld id="{DA8C2329-9FB3-477B-85D8-2AC1B0BFF2FF}" type="datetime1">
              <a:rPr lang="en-US" smtClean="0">
                <a:solidFill>
                  <a:prstClr val="black">
                    <a:tint val="75000"/>
                  </a:prstClr>
                </a:solidFill>
              </a:rPr>
              <a:pPr/>
              <a:t>3/14/2018</a:t>
            </a:fld>
            <a:endParaRPr lang="en-US"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a:pPr marL="22413"/>
              <a:t>8</a:t>
            </a:fld>
            <a:endParaRPr lang="en-US" spc="9" dirty="0"/>
          </a:p>
        </p:txBody>
      </p:sp>
    </p:spTree>
    <p:extLst>
      <p:ext uri="{BB962C8B-B14F-4D97-AF65-F5344CB8AC3E}">
        <p14:creationId xmlns:p14="http://schemas.microsoft.com/office/powerpoint/2010/main" val="351212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3" y="268941"/>
            <a:ext cx="6490446" cy="407356"/>
          </a:xfrm>
        </p:spPr>
        <p:txBody>
          <a:bodyPr/>
          <a:lstStyle/>
          <a:p>
            <a:r>
              <a:rPr lang="en-US" dirty="0"/>
              <a:t>Verification of Enrollment Form</a:t>
            </a:r>
          </a:p>
        </p:txBody>
      </p:sp>
      <p:pic>
        <p:nvPicPr>
          <p:cNvPr id="8" name="Content Placeholder 3"/>
          <p:cNvPicPr>
            <a:picLocks noGrp="1" noChangeAspect="1"/>
          </p:cNvPicPr>
          <p:nvPr>
            <p:ph sz="half" idx="4294967295"/>
          </p:nvPr>
        </p:nvPicPr>
        <p:blipFill>
          <a:blip r:embed="rId2"/>
          <a:stretch>
            <a:fillRect/>
          </a:stretch>
        </p:blipFill>
        <p:spPr>
          <a:xfrm>
            <a:off x="2156962" y="676297"/>
            <a:ext cx="4353167" cy="5494429"/>
          </a:xfrm>
          <a:prstGeom prst="rect">
            <a:avLst/>
          </a:prstGeom>
        </p:spPr>
      </p:pic>
      <p:sp>
        <p:nvSpPr>
          <p:cNvPr id="3" name="Date Placeholder 2"/>
          <p:cNvSpPr>
            <a:spLocks noGrp="1"/>
          </p:cNvSpPr>
          <p:nvPr>
            <p:ph type="dt" sz="half" idx="6"/>
          </p:nvPr>
        </p:nvSpPr>
        <p:spPr>
          <a:xfrm>
            <a:off x="806823" y="6385463"/>
            <a:ext cx="2041264" cy="149400"/>
          </a:xfrm>
        </p:spPr>
        <p:txBody>
          <a:bodyPr/>
          <a:lstStyle/>
          <a:p>
            <a:fld id="{ADD9147F-53D8-4D00-9B25-5786ED125BB5}" type="datetime1">
              <a:rPr lang="en-US" sz="971">
                <a:solidFill>
                  <a:prstClr val="black">
                    <a:tint val="75000"/>
                  </a:prstClr>
                </a:solidFill>
              </a:rPr>
              <a:pPr/>
              <a:t>3/14/2018</a:t>
            </a:fld>
            <a:endParaRPr lang="en-US" dirty="0">
              <a:solidFill>
                <a:prstClr val="black">
                  <a:tint val="75000"/>
                </a:prstClr>
              </a:solidFill>
            </a:endParaRPr>
          </a:p>
        </p:txBody>
      </p:sp>
      <p:sp>
        <p:nvSpPr>
          <p:cNvPr id="4" name="Slide Number Placeholder 3"/>
          <p:cNvSpPr>
            <a:spLocks noGrp="1"/>
          </p:cNvSpPr>
          <p:nvPr>
            <p:ph type="sldNum" sz="quarter" idx="7"/>
          </p:nvPr>
        </p:nvSpPr>
        <p:spPr/>
        <p:txBody>
          <a:bodyPr/>
          <a:lstStyle/>
          <a:p>
            <a:pPr marL="22413"/>
            <a:fld id="{81D60167-4931-47E6-BA6A-407CBD079E47}" type="slidenum">
              <a:rPr lang="en-US" spc="9"/>
              <a:pPr marL="22413"/>
              <a:t>9</a:t>
            </a:fld>
            <a:endParaRPr lang="en-US" spc="9" dirty="0"/>
          </a:p>
        </p:txBody>
      </p:sp>
    </p:spTree>
    <p:extLst>
      <p:ext uri="{BB962C8B-B14F-4D97-AF65-F5344CB8AC3E}">
        <p14:creationId xmlns:p14="http://schemas.microsoft.com/office/powerpoint/2010/main" val="36735924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796</TotalTime>
  <Words>3047</Words>
  <Application>Microsoft Office PowerPoint</Application>
  <PresentationFormat>On-screen Show (4:3)</PresentationFormat>
  <Paragraphs>432</Paragraphs>
  <Slides>43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Arvo</vt:lpstr>
      <vt:lpstr>Calibri</vt:lpstr>
      <vt:lpstr>Open Sans</vt:lpstr>
      <vt:lpstr>Raleway</vt:lpstr>
      <vt:lpstr>Times New Roman</vt:lpstr>
      <vt:lpstr>1_Office Theme</vt:lpstr>
      <vt:lpstr>2_Office Theme</vt:lpstr>
      <vt:lpstr>PowerPoint Presentation</vt:lpstr>
      <vt:lpstr>Special Needs Program Training</vt:lpstr>
      <vt:lpstr>PowerPoint Presentation</vt:lpstr>
      <vt:lpstr>SNP Overview</vt:lpstr>
      <vt:lpstr>CMS Goal for Special Needs Plans (SNPs)</vt:lpstr>
      <vt:lpstr>Types of SNP</vt:lpstr>
      <vt:lpstr>SNP Participation</vt:lpstr>
      <vt:lpstr>How Do Members Enroll in a C-SNP?</vt:lpstr>
      <vt:lpstr>Verification of Enrollment Form</vt:lpstr>
      <vt:lpstr>PowerPoint Presentation</vt:lpstr>
      <vt:lpstr>Alignment Health Plan (CA) Model of Care</vt:lpstr>
      <vt:lpstr>California (AHP) SNP Plans</vt:lpstr>
      <vt:lpstr>PowerPoint Presentation</vt:lpstr>
      <vt:lpstr>What is a Model of Care? </vt:lpstr>
      <vt:lpstr>Model of Care Goals</vt:lpstr>
      <vt:lpstr>MOC Elements </vt:lpstr>
      <vt:lpstr>PowerPoint Presentation</vt:lpstr>
      <vt:lpstr>MOC Element 1: Description of SNP Population</vt:lpstr>
      <vt:lpstr>PowerPoint Presentation</vt:lpstr>
      <vt:lpstr>MOC Element 2:  Care Coordination</vt:lpstr>
      <vt:lpstr>The Health Risk Assessment (HRA)</vt:lpstr>
      <vt:lpstr>Health Risk Assessment Tool (HRAT)</vt:lpstr>
      <vt:lpstr>Jump Start Assessment</vt:lpstr>
      <vt:lpstr>Paper Health Risk Assessment</vt:lpstr>
      <vt:lpstr>The Comprehensive Assessment</vt:lpstr>
      <vt:lpstr>PowerPoint Presentation</vt:lpstr>
      <vt:lpstr>Care Plan Basics</vt:lpstr>
      <vt:lpstr>The Individualized Care Plan (ICP)</vt:lpstr>
      <vt:lpstr>PowerPoint Presentation</vt:lpstr>
      <vt:lpstr>Care Transitions</vt:lpstr>
      <vt:lpstr>PowerPoint Presentation</vt:lpstr>
      <vt:lpstr>MOC Element 3:  Provider Network</vt:lpstr>
      <vt:lpstr>PowerPoint Presentation</vt:lpstr>
      <vt:lpstr>MOC Element 4-  Quality Measurement and Performance Improvement</vt:lpstr>
      <vt:lpstr>PowerPoint Presentation</vt:lpstr>
      <vt:lpstr>Member Requirements</vt:lpstr>
      <vt:lpstr>Provider Responsibilities- Participation and Communication</vt:lpstr>
      <vt:lpstr>Provider Responsibilities- Participation and Communication</vt:lpstr>
      <vt:lpstr>Who is Responsible For Compliance With The SNP Model Of Care?</vt:lpstr>
      <vt:lpstr>Regulatory References</vt:lpstr>
      <vt:lpstr>PowerPoint Presentation</vt:lpstr>
      <vt:lpstr>Delegate Representative Attestation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Lacock</dc:creator>
  <cp:lastModifiedBy>Julianna Avery</cp:lastModifiedBy>
  <cp:revision>54</cp:revision>
  <cp:lastPrinted>2017-09-18T23:49:20Z</cp:lastPrinted>
  <dcterms:created xsi:type="dcterms:W3CDTF">2017-09-08T16:52:00Z</dcterms:created>
  <dcterms:modified xsi:type="dcterms:W3CDTF">2018-03-15T01:00:32Z</dcterms:modified>
  <cp:contentStatus/>
</cp:coreProperties>
</file>