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5" r:id="rId3"/>
    <p:sldId id="258" r:id="rId4"/>
    <p:sldId id="259" r:id="rId5"/>
    <p:sldId id="260" r:id="rId6"/>
    <p:sldId id="261" r:id="rId7"/>
    <p:sldId id="266" r:id="rId8"/>
    <p:sldId id="267" r:id="rId9"/>
    <p:sldId id="268" r:id="rId10"/>
    <p:sldId id="269" r:id="rId11"/>
    <p:sldId id="262" r:id="rId12"/>
    <p:sldId id="263" r:id="rId13"/>
    <p:sldId id="275" r:id="rId14"/>
    <p:sldId id="264"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70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ompliance@universalcare.com" TargetMode="External"/><Relationship Id="rId2" Type="http://schemas.openxmlformats.org/officeDocument/2006/relationships/hyperlink" Target="mailto:Provider_Services@universalcare.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a SNP </a:t>
            </a:r>
          </a:p>
          <a:p>
            <a:r>
              <a:rPr lang="en-US" dirty="0" smtClean="0"/>
              <a:t>Types of SNPs</a:t>
            </a:r>
          </a:p>
          <a:p>
            <a:r>
              <a:rPr lang="en-US" dirty="0" smtClean="0"/>
              <a:t>BND current SNP Types</a:t>
            </a:r>
          </a:p>
          <a:p>
            <a:r>
              <a:rPr lang="en-US" dirty="0" smtClean="0"/>
              <a:t>How SNPs are different from traditional HMOs</a:t>
            </a:r>
          </a:p>
          <a:p>
            <a:r>
              <a:rPr lang="en-US" dirty="0" smtClean="0"/>
              <a:t>What is “Special?” (about each SNP Type)</a:t>
            </a:r>
          </a:p>
          <a:p>
            <a:r>
              <a:rPr lang="en-US" dirty="0" smtClean="0"/>
              <a:t>Primary Point of Contact </a:t>
            </a:r>
          </a:p>
          <a:p>
            <a:r>
              <a:rPr lang="en-US" dirty="0" smtClean="0"/>
              <a:t>Roles &amp; Responsibilities</a:t>
            </a:r>
          </a:p>
          <a:p>
            <a:r>
              <a:rPr lang="en-US" dirty="0"/>
              <a:t>HRAs, ICPs, and </a:t>
            </a:r>
            <a:r>
              <a:rPr lang="en-US" dirty="0" smtClean="0"/>
              <a:t>ICTs</a:t>
            </a:r>
          </a:p>
          <a:p>
            <a:r>
              <a:rPr lang="en-US" dirty="0" smtClean="0"/>
              <a:t>Quality Improvement and Measurement / Goals</a:t>
            </a:r>
          </a:p>
          <a:p>
            <a:r>
              <a:rPr lang="en-US" dirty="0" smtClean="0"/>
              <a:t>Training Requirements</a:t>
            </a:r>
            <a:endParaRPr lang="en-US" dirty="0"/>
          </a:p>
          <a:p>
            <a:endParaRPr lang="en-US" dirty="0" smtClean="0"/>
          </a:p>
          <a:p>
            <a:endParaRPr lang="en-US" dirty="0"/>
          </a:p>
        </p:txBody>
      </p:sp>
    </p:spTree>
    <p:extLst>
      <p:ext uri="{BB962C8B-B14F-4D97-AF65-F5344CB8AC3E}">
        <p14:creationId xmlns:p14="http://schemas.microsoft.com/office/powerpoint/2010/main" val="2242255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I-SNP – What’s Special</a:t>
            </a:r>
            <a:endParaRPr lang="en-US" dirty="0"/>
          </a:p>
        </p:txBody>
      </p:sp>
      <p:sp>
        <p:nvSpPr>
          <p:cNvPr id="3" name="Content Placeholder 2"/>
          <p:cNvSpPr>
            <a:spLocks noGrp="1"/>
          </p:cNvSpPr>
          <p:nvPr>
            <p:ph idx="1"/>
          </p:nvPr>
        </p:nvSpPr>
        <p:spPr/>
        <p:txBody>
          <a:bodyPr>
            <a:normAutofit/>
          </a:bodyPr>
          <a:lstStyle/>
          <a:p>
            <a:r>
              <a:rPr lang="en-US" dirty="0" smtClean="0"/>
              <a:t>Every member is assigned a Health Coach to assist the member in accessing services to prevent, detect, and treat any medical or behavioral health issues.</a:t>
            </a:r>
          </a:p>
          <a:p>
            <a:r>
              <a:rPr lang="en-US" dirty="0" smtClean="0"/>
              <a:t>Special Networks include services within the institution.</a:t>
            </a:r>
          </a:p>
          <a:p>
            <a:r>
              <a:rPr lang="en-US" dirty="0"/>
              <a:t>As needed, </a:t>
            </a:r>
            <a:r>
              <a:rPr lang="en-US" i="1" dirty="0"/>
              <a:t>Employed</a:t>
            </a:r>
            <a:r>
              <a:rPr lang="en-US" dirty="0"/>
              <a:t> Field Intervention Nurses (FINs) visit and provide LVN level care in homes upon doctor’s orders. (CMS Best Practice recognition</a:t>
            </a:r>
            <a:r>
              <a:rPr lang="en-US" dirty="0" smtClean="0"/>
              <a:t>)</a:t>
            </a:r>
          </a:p>
          <a:p>
            <a:r>
              <a:rPr lang="en-US" dirty="0" smtClean="0"/>
              <a:t>Medication Review is important to ensure members are not over-medicated or taking medications that should have been discontinued.</a:t>
            </a:r>
          </a:p>
          <a:p>
            <a:r>
              <a:rPr lang="en-US" dirty="0" smtClean="0"/>
              <a:t>Preventive Care is important in this population but is often overlooked in non-SNPs.</a:t>
            </a:r>
            <a:endParaRPr lang="en-US" dirty="0"/>
          </a:p>
        </p:txBody>
      </p:sp>
    </p:spTree>
    <p:extLst>
      <p:ext uri="{BB962C8B-B14F-4D97-AF65-F5344CB8AC3E}">
        <p14:creationId xmlns:p14="http://schemas.microsoft.com/office/powerpoint/2010/main" val="4162141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Point of Contact </a:t>
            </a:r>
            <a:br>
              <a:rPr lang="en-US" dirty="0"/>
            </a:br>
            <a:r>
              <a:rPr lang="en-US" dirty="0" smtClean="0"/>
              <a:t> </a:t>
            </a:r>
            <a:endParaRPr lang="en-US" dirty="0"/>
          </a:p>
        </p:txBody>
      </p:sp>
      <p:sp>
        <p:nvSpPr>
          <p:cNvPr id="3" name="Content Placeholder 2"/>
          <p:cNvSpPr>
            <a:spLocks noGrp="1"/>
          </p:cNvSpPr>
          <p:nvPr>
            <p:ph idx="1"/>
          </p:nvPr>
        </p:nvSpPr>
        <p:spPr/>
        <p:txBody>
          <a:bodyPr/>
          <a:lstStyle/>
          <a:p>
            <a:r>
              <a:rPr lang="en-US" dirty="0" smtClean="0"/>
              <a:t>Every Member is assigned upon enrollment to a primary point of contact (POC)</a:t>
            </a:r>
          </a:p>
          <a:p>
            <a:r>
              <a:rPr lang="en-US" dirty="0" smtClean="0"/>
              <a:t>Members of the C-SNP for Mental Illness have a “Life Coach” who is their POC</a:t>
            </a:r>
          </a:p>
          <a:p>
            <a:r>
              <a:rPr lang="en-US" dirty="0" smtClean="0"/>
              <a:t>Members of all other SNPs in Brand New Day are assigned a “Health Coach” as their POC.</a:t>
            </a:r>
          </a:p>
          <a:p>
            <a:r>
              <a:rPr lang="en-US" dirty="0" smtClean="0"/>
              <a:t>The “Coaches” initiate contact with each new member as quickly as possible by telephone, except the Dementia Health Coaches visit each member in their residential setting.</a:t>
            </a:r>
          </a:p>
          <a:p>
            <a:pPr lvl="1"/>
            <a:r>
              <a:rPr lang="en-US" dirty="0" smtClean="0"/>
              <a:t>If non-Dementia members cannot be reached by phone, visits are made.  Sometimes FINs make visits in remote areas.</a:t>
            </a:r>
          </a:p>
          <a:p>
            <a:r>
              <a:rPr lang="en-US" dirty="0" smtClean="0"/>
              <a:t>The members are given contact information for their Coach, in addition to the general Call Center number.  Coaches are very available to members.</a:t>
            </a:r>
            <a:endParaRPr lang="en-US" dirty="0"/>
          </a:p>
        </p:txBody>
      </p:sp>
    </p:spTree>
    <p:extLst>
      <p:ext uri="{BB962C8B-B14F-4D97-AF65-F5344CB8AC3E}">
        <p14:creationId xmlns:p14="http://schemas.microsoft.com/office/powerpoint/2010/main" val="1326486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&amp; Responsibilities</a:t>
            </a:r>
            <a:endParaRPr lang="en-US" dirty="0"/>
          </a:p>
        </p:txBody>
      </p:sp>
      <p:sp>
        <p:nvSpPr>
          <p:cNvPr id="3" name="Content Placeholder 2"/>
          <p:cNvSpPr>
            <a:spLocks noGrp="1"/>
          </p:cNvSpPr>
          <p:nvPr>
            <p:ph idx="1"/>
          </p:nvPr>
        </p:nvSpPr>
        <p:spPr/>
        <p:txBody>
          <a:bodyPr/>
          <a:lstStyle/>
          <a:p>
            <a:r>
              <a:rPr lang="en-US" dirty="0"/>
              <a:t>Coaches work closely with the SNP Director, Medical Directors, and network PCPs and providers to coordinate </a:t>
            </a:r>
            <a:r>
              <a:rPr lang="en-US" dirty="0" smtClean="0"/>
              <a:t>care </a:t>
            </a:r>
            <a:endParaRPr lang="en-US" dirty="0"/>
          </a:p>
          <a:p>
            <a:r>
              <a:rPr lang="en-US" dirty="0" smtClean="0"/>
              <a:t>Coaches are responsible to answer general questions members may have</a:t>
            </a:r>
          </a:p>
          <a:p>
            <a:r>
              <a:rPr lang="en-US" dirty="0" smtClean="0"/>
              <a:t>Coaches are responsible to ensure the scheduling of preventive care, medical care, and behavioral health care</a:t>
            </a:r>
          </a:p>
          <a:p>
            <a:r>
              <a:rPr lang="en-US" dirty="0" smtClean="0"/>
              <a:t>PCPs are responsible for primary care and referrals to specialty care</a:t>
            </a:r>
          </a:p>
          <a:p>
            <a:r>
              <a:rPr lang="en-US" dirty="0" smtClean="0"/>
              <a:t>Specialists are responsible to provide feedback regarding specialty care</a:t>
            </a:r>
          </a:p>
          <a:p>
            <a:r>
              <a:rPr lang="en-US" dirty="0" smtClean="0"/>
              <a:t>Pharmacists are responsible to ensure medication safety, reconciliation, and medication adherence determining causes medications are not being filled</a:t>
            </a:r>
          </a:p>
          <a:p>
            <a:r>
              <a:rPr lang="en-US" dirty="0" smtClean="0"/>
              <a:t>Coaches ensure referrals to Care Management Programs and community resources.  They ensure equipment is provided and training to use it.</a:t>
            </a:r>
          </a:p>
        </p:txBody>
      </p:sp>
    </p:spTree>
    <p:extLst>
      <p:ext uri="{BB962C8B-B14F-4D97-AF65-F5344CB8AC3E}">
        <p14:creationId xmlns:p14="http://schemas.microsoft.com/office/powerpoint/2010/main" val="1766925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&amp; Responsibilities</a:t>
            </a:r>
            <a:endParaRPr lang="en-US" dirty="0"/>
          </a:p>
        </p:txBody>
      </p:sp>
      <p:sp>
        <p:nvSpPr>
          <p:cNvPr id="3" name="Content Placeholder 2"/>
          <p:cNvSpPr>
            <a:spLocks noGrp="1"/>
          </p:cNvSpPr>
          <p:nvPr>
            <p:ph idx="1"/>
          </p:nvPr>
        </p:nvSpPr>
        <p:spPr/>
        <p:txBody>
          <a:bodyPr/>
          <a:lstStyle/>
          <a:p>
            <a:r>
              <a:rPr lang="en-US" dirty="0" smtClean="0"/>
              <a:t>Utilization Management is the responsibility of BND</a:t>
            </a:r>
          </a:p>
          <a:p>
            <a:r>
              <a:rPr lang="en-US" dirty="0" smtClean="0"/>
              <a:t>BND may delegate UM to qualified IPAs/Medical Groups</a:t>
            </a:r>
          </a:p>
          <a:p>
            <a:pPr lvl="1"/>
            <a:r>
              <a:rPr lang="en-US" dirty="0" smtClean="0"/>
              <a:t>Delegates have access to the BND </a:t>
            </a:r>
            <a:r>
              <a:rPr lang="en-US" dirty="0" err="1" smtClean="0"/>
              <a:t>Cerecons</a:t>
            </a:r>
            <a:r>
              <a:rPr lang="en-US" dirty="0" smtClean="0"/>
              <a:t>/Aerial Care Referral System</a:t>
            </a:r>
          </a:p>
          <a:p>
            <a:pPr lvl="1"/>
            <a:r>
              <a:rPr lang="en-US" dirty="0" smtClean="0"/>
              <a:t>They make referrals and send approval and denial notices through that system</a:t>
            </a:r>
          </a:p>
          <a:p>
            <a:r>
              <a:rPr lang="en-US" dirty="0" smtClean="0"/>
              <a:t>Claims are the responsibility of BND or the Delegates</a:t>
            </a:r>
          </a:p>
          <a:p>
            <a:r>
              <a:rPr lang="en-US" dirty="0" smtClean="0"/>
              <a:t>Contracting and Credentialing may be BND or Delegate responsibility.  Network must be adequate (BND monitors) and includes specialists for each SNP type.</a:t>
            </a:r>
          </a:p>
        </p:txBody>
      </p:sp>
    </p:spTree>
    <p:extLst>
      <p:ext uri="{BB962C8B-B14F-4D97-AF65-F5344CB8AC3E}">
        <p14:creationId xmlns:p14="http://schemas.microsoft.com/office/powerpoint/2010/main" val="2023309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HRAs, ICPs, and ICTs</a:t>
            </a:r>
          </a:p>
        </p:txBody>
      </p:sp>
      <p:sp>
        <p:nvSpPr>
          <p:cNvPr id="3" name="Content Placeholder 2"/>
          <p:cNvSpPr>
            <a:spLocks noGrp="1"/>
          </p:cNvSpPr>
          <p:nvPr>
            <p:ph idx="1"/>
          </p:nvPr>
        </p:nvSpPr>
        <p:spPr/>
        <p:txBody>
          <a:bodyPr>
            <a:normAutofit fontScale="92500" lnSpcReduction="10000"/>
          </a:bodyPr>
          <a:lstStyle/>
          <a:p>
            <a:endParaRPr lang="en-US" dirty="0"/>
          </a:p>
          <a:p>
            <a:r>
              <a:rPr lang="en-US" u="sng" dirty="0" smtClean="0"/>
              <a:t>Health Risk Assessments </a:t>
            </a:r>
            <a:r>
              <a:rPr lang="en-US" dirty="0" smtClean="0"/>
              <a:t>(HRAs) are the important foundational information about every new and renewing member.  This survey must be completed within 90 days of enrollment and “annually” within 365 days of the previous survey.  Surveys must be updates when a member’s level of care or health status changes.</a:t>
            </a:r>
          </a:p>
          <a:p>
            <a:r>
              <a:rPr lang="en-US" u="sng" dirty="0" smtClean="0"/>
              <a:t>Individualized Care Plans </a:t>
            </a:r>
            <a:r>
              <a:rPr lang="en-US" dirty="0" smtClean="0"/>
              <a:t>(ICPs) are developed by a care team using information from the completed HRAs.  When an member refuses multiple times or can’t be reached, information/data is obtained from other sources to enable development of an ICP.</a:t>
            </a:r>
          </a:p>
          <a:p>
            <a:r>
              <a:rPr lang="en-US" u="sng" dirty="0" smtClean="0"/>
              <a:t>Interdisciplinary Care Teams </a:t>
            </a:r>
            <a:r>
              <a:rPr lang="en-US" dirty="0" smtClean="0"/>
              <a:t>(ICTs) are the members providers, coaches, and others involved in the care of the member, including the member or caregiver.  The team must meet at least annually to review and approve the ICP.  They are responsible to update and ensure implementation of the ICP.  The BND SNP Director and/or Health Coach schedule the ICT meetings and document results.</a:t>
            </a:r>
          </a:p>
          <a:p>
            <a:endParaRPr lang="en-US" dirty="0"/>
          </a:p>
        </p:txBody>
      </p:sp>
    </p:spTree>
    <p:extLst>
      <p:ext uri="{BB962C8B-B14F-4D97-AF65-F5344CB8AC3E}">
        <p14:creationId xmlns:p14="http://schemas.microsoft.com/office/powerpoint/2010/main" val="204593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Quality Improvement and Measurement / </a:t>
            </a:r>
            <a:r>
              <a:rPr lang="en-US" dirty="0" smtClean="0"/>
              <a:t>Goals</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Completion of the HRAs, ICPs, and ICTs are critical measurements to ensure the members’ care is timely, appropriate, and complete.  The monthly compliance committee monitors the completion rates of the HRA, ICP, and ICT by each SNP type, non-SNP, and by language, age group, IPA, etc.</a:t>
            </a:r>
          </a:p>
          <a:p>
            <a:r>
              <a:rPr lang="en-US" dirty="0" smtClean="0"/>
              <a:t>There are other quality measures including but not limited to:</a:t>
            </a:r>
          </a:p>
          <a:p>
            <a:pPr lvl="1"/>
            <a:r>
              <a:rPr lang="en-US" dirty="0" smtClean="0"/>
              <a:t>HEDIS measures</a:t>
            </a:r>
          </a:p>
          <a:p>
            <a:pPr lvl="1"/>
            <a:r>
              <a:rPr lang="en-US" dirty="0" smtClean="0"/>
              <a:t>Utilization measures</a:t>
            </a:r>
          </a:p>
          <a:p>
            <a:pPr lvl="1"/>
            <a:r>
              <a:rPr lang="en-US" dirty="0" smtClean="0"/>
              <a:t>Medication measures</a:t>
            </a:r>
          </a:p>
          <a:p>
            <a:pPr lvl="1"/>
            <a:r>
              <a:rPr lang="en-US" dirty="0" smtClean="0"/>
              <a:t>Quality Studies (such as chronic care improvement projects; quality improvement projects; etc.)</a:t>
            </a:r>
          </a:p>
          <a:p>
            <a:pPr lvl="1"/>
            <a:r>
              <a:rPr lang="en-US" dirty="0" smtClean="0"/>
              <a:t>Transition of Care measures</a:t>
            </a:r>
          </a:p>
          <a:p>
            <a:pPr lvl="1"/>
            <a:r>
              <a:rPr lang="en-US" dirty="0" smtClean="0"/>
              <a:t>And other goals and measurements as indicated in each SNP’s model of care</a:t>
            </a:r>
          </a:p>
          <a:p>
            <a:r>
              <a:rPr lang="en-US" dirty="0" smtClean="0"/>
              <a:t>Monthly BND Medical Ops meetings review data and develop interventions.  Quarterly the BND Quality Council meets to review and develop interventions.</a:t>
            </a:r>
          </a:p>
          <a:p>
            <a:r>
              <a:rPr lang="en-US" dirty="0" smtClean="0"/>
              <a:t>Providers are welcome to attend the Quality Council meeting chaired by the Chief Medical Officer</a:t>
            </a:r>
          </a:p>
        </p:txBody>
      </p:sp>
    </p:spTree>
    <p:extLst>
      <p:ext uri="{BB962C8B-B14F-4D97-AF65-F5344CB8AC3E}">
        <p14:creationId xmlns:p14="http://schemas.microsoft.com/office/powerpoint/2010/main" val="4228190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Requirements</a:t>
            </a:r>
          </a:p>
        </p:txBody>
      </p:sp>
      <p:sp>
        <p:nvSpPr>
          <p:cNvPr id="3" name="Content Placeholder 2"/>
          <p:cNvSpPr>
            <a:spLocks noGrp="1"/>
          </p:cNvSpPr>
          <p:nvPr>
            <p:ph idx="1"/>
          </p:nvPr>
        </p:nvSpPr>
        <p:spPr/>
        <p:txBody>
          <a:bodyPr>
            <a:normAutofit fontScale="85000" lnSpcReduction="10000"/>
          </a:bodyPr>
          <a:lstStyle/>
          <a:p>
            <a:r>
              <a:rPr lang="en-US" dirty="0" smtClean="0"/>
              <a:t>CMS requires that the following be trained upon hiring/contracting and annually thereafter:</a:t>
            </a:r>
          </a:p>
          <a:p>
            <a:pPr lvl="1"/>
            <a:r>
              <a:rPr lang="en-US" dirty="0" smtClean="0"/>
              <a:t>BND Employees, temporary employees, and volunteers</a:t>
            </a:r>
          </a:p>
          <a:p>
            <a:pPr lvl="1"/>
            <a:r>
              <a:rPr lang="en-US" dirty="0" smtClean="0"/>
              <a:t>BND (Universal Care) Board of Directors</a:t>
            </a:r>
          </a:p>
          <a:p>
            <a:pPr lvl="1"/>
            <a:r>
              <a:rPr lang="en-US" dirty="0" smtClean="0"/>
              <a:t>IPA / Medical Group staff and contractors</a:t>
            </a:r>
          </a:p>
          <a:p>
            <a:pPr lvl="1"/>
            <a:r>
              <a:rPr lang="en-US" dirty="0" smtClean="0"/>
              <a:t>Contractors who access member data or who see members</a:t>
            </a:r>
          </a:p>
          <a:p>
            <a:r>
              <a:rPr lang="en-US" dirty="0" smtClean="0"/>
              <a:t>The Compliance Department trains BND staff and the Board of Directors as well as contracting staff, consultants, etc.</a:t>
            </a:r>
          </a:p>
          <a:p>
            <a:r>
              <a:rPr lang="en-US" dirty="0" smtClean="0"/>
              <a:t>The BND Provider Relations Department conducts Orientations with new groups and maintains a Provider Manual.</a:t>
            </a:r>
          </a:p>
          <a:p>
            <a:r>
              <a:rPr lang="en-US" dirty="0" smtClean="0"/>
              <a:t>Provider Groups must sign annual attestations that their staff and appropriate contractors are trained upon hiring/contracting and annually thereafter.  </a:t>
            </a:r>
          </a:p>
          <a:p>
            <a:r>
              <a:rPr lang="en-US" dirty="0" smtClean="0"/>
              <a:t>The Compliance Department collects and maintains evidence of completed training and sends Notices of Non-Compliance (NONCs) as needed.  </a:t>
            </a:r>
            <a:endParaRPr lang="en-US" dirty="0"/>
          </a:p>
        </p:txBody>
      </p:sp>
    </p:spTree>
    <p:extLst>
      <p:ext uri="{BB962C8B-B14F-4D97-AF65-F5344CB8AC3E}">
        <p14:creationId xmlns:p14="http://schemas.microsoft.com/office/powerpoint/2010/main" val="1537291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 Health Plan Contacts</a:t>
            </a:r>
            <a:endParaRPr lang="en-US" dirty="0"/>
          </a:p>
        </p:txBody>
      </p:sp>
      <p:sp>
        <p:nvSpPr>
          <p:cNvPr id="3" name="Content Placeholder 2"/>
          <p:cNvSpPr>
            <a:spLocks noGrp="1"/>
          </p:cNvSpPr>
          <p:nvPr>
            <p:ph idx="1"/>
          </p:nvPr>
        </p:nvSpPr>
        <p:spPr/>
        <p:txBody>
          <a:bodyPr/>
          <a:lstStyle/>
          <a:p>
            <a:r>
              <a:rPr lang="en-US" dirty="0" smtClean="0"/>
              <a:t>Questions can be addressed to the Compliance Department at Brand New Day</a:t>
            </a:r>
          </a:p>
          <a:p>
            <a:pPr lvl="1"/>
            <a:r>
              <a:rPr lang="en-US" dirty="0" smtClean="0"/>
              <a:t>Providers may contact:</a:t>
            </a:r>
          </a:p>
          <a:p>
            <a:pPr lvl="2"/>
            <a:r>
              <a:rPr lang="en-US" dirty="0" smtClean="0"/>
              <a:t>Director of Provider Relations</a:t>
            </a:r>
            <a:br>
              <a:rPr lang="en-US" dirty="0" smtClean="0"/>
            </a:br>
            <a:r>
              <a:rPr lang="en-US" dirty="0" smtClean="0"/>
              <a:t>Venessa Harewood</a:t>
            </a:r>
            <a:br>
              <a:rPr lang="en-US" dirty="0" smtClean="0"/>
            </a:br>
            <a:r>
              <a:rPr lang="en-US" dirty="0" smtClean="0"/>
              <a:t>714- 588-8394</a:t>
            </a:r>
            <a:br>
              <a:rPr lang="en-US" dirty="0" smtClean="0"/>
            </a:br>
            <a:r>
              <a:rPr lang="en-US" dirty="0" smtClean="0">
                <a:solidFill>
                  <a:schemeClr val="accent2">
                    <a:lumMod val="75000"/>
                  </a:schemeClr>
                </a:solidFill>
              </a:rPr>
              <a:t>Provider_Services@universalcare.com</a:t>
            </a:r>
            <a:br>
              <a:rPr lang="en-US" dirty="0" smtClean="0">
                <a:solidFill>
                  <a:schemeClr val="accent2">
                    <a:lumMod val="75000"/>
                  </a:schemeClr>
                </a:solidFill>
              </a:rPr>
            </a:br>
            <a:r>
              <a:rPr lang="en-US" b="1" dirty="0" smtClean="0">
                <a:solidFill>
                  <a:schemeClr val="accent1">
                    <a:lumMod val="50000"/>
                  </a:schemeClr>
                </a:solidFill>
                <a:hlinkClick r:id="rId2"/>
              </a:rPr>
              <a:t>Provider_Services@universalcare.com</a:t>
            </a:r>
            <a:r>
              <a:rPr lang="en-US" dirty="0" smtClean="0">
                <a:solidFill>
                  <a:srgbClr val="107027"/>
                </a:solidFill>
              </a:rPr>
              <a:t> </a:t>
            </a:r>
            <a:br>
              <a:rPr lang="en-US" dirty="0" smtClean="0">
                <a:solidFill>
                  <a:srgbClr val="107027"/>
                </a:solidFill>
              </a:rPr>
            </a:br>
            <a:endParaRPr lang="en-US" dirty="0" smtClean="0">
              <a:solidFill>
                <a:srgbClr val="107027"/>
              </a:solidFill>
            </a:endParaRPr>
          </a:p>
          <a:p>
            <a:pPr lvl="1"/>
            <a:r>
              <a:rPr lang="en-US" dirty="0" smtClean="0"/>
              <a:t>Others may contact:</a:t>
            </a:r>
          </a:p>
          <a:p>
            <a:pPr lvl="2"/>
            <a:r>
              <a:rPr lang="en-US" dirty="0" smtClean="0"/>
              <a:t>Compliance Officer</a:t>
            </a:r>
            <a:br>
              <a:rPr lang="en-US" dirty="0" smtClean="0"/>
            </a:br>
            <a:r>
              <a:rPr lang="en-US" dirty="0" smtClean="0"/>
              <a:t>Connie Snyder</a:t>
            </a:r>
            <a:br>
              <a:rPr lang="en-US" dirty="0" smtClean="0"/>
            </a:br>
            <a:r>
              <a:rPr lang="en-US" dirty="0" smtClean="0"/>
              <a:t>562-310-6868</a:t>
            </a:r>
            <a:br>
              <a:rPr lang="en-US" dirty="0" smtClean="0"/>
            </a:br>
            <a:r>
              <a:rPr lang="en-US" b="1" dirty="0" smtClean="0">
                <a:hlinkClick r:id="rId3"/>
              </a:rPr>
              <a:t>Compliance@universalcare.com</a:t>
            </a:r>
            <a:r>
              <a:rPr lang="en-US" b="1" dirty="0" smtClean="0"/>
              <a:t> </a:t>
            </a:r>
          </a:p>
        </p:txBody>
      </p:sp>
    </p:spTree>
    <p:extLst>
      <p:ext uri="{BB962C8B-B14F-4D97-AF65-F5344CB8AC3E}">
        <p14:creationId xmlns:p14="http://schemas.microsoft.com/office/powerpoint/2010/main" val="209942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SNP?</a:t>
            </a:r>
            <a:endParaRPr lang="en-US" dirty="0"/>
          </a:p>
        </p:txBody>
      </p:sp>
      <p:sp>
        <p:nvSpPr>
          <p:cNvPr id="3" name="Content Placeholder 2"/>
          <p:cNvSpPr>
            <a:spLocks noGrp="1"/>
          </p:cNvSpPr>
          <p:nvPr>
            <p:ph idx="1"/>
          </p:nvPr>
        </p:nvSpPr>
        <p:spPr/>
        <p:txBody>
          <a:bodyPr/>
          <a:lstStyle/>
          <a:p>
            <a:r>
              <a:rPr lang="en-US" dirty="0" smtClean="0"/>
              <a:t>A Medicare SNP is a “Special Needs Plan” that can be marketed to a special population</a:t>
            </a:r>
          </a:p>
          <a:p>
            <a:r>
              <a:rPr lang="en-US" dirty="0" smtClean="0"/>
              <a:t>A SNP has benefits designed for a specific population (one with chronic illnesses, or with low incomes, or who live in an institution)</a:t>
            </a:r>
          </a:p>
          <a:p>
            <a:pPr lvl="1"/>
            <a:r>
              <a:rPr lang="en-US" dirty="0" smtClean="0"/>
              <a:t>A SNP works to coordinate care and assist the members in achieving self-management skills</a:t>
            </a:r>
          </a:p>
          <a:p>
            <a:r>
              <a:rPr lang="en-US" dirty="0" smtClean="0"/>
              <a:t>Health Plans must submit a Model of Care to CMS and receive permission to have a SNP</a:t>
            </a:r>
          </a:p>
          <a:p>
            <a:pPr lvl="1"/>
            <a:r>
              <a:rPr lang="en-US" dirty="0" smtClean="0"/>
              <a:t>Centers for Medicare &amp; Medicaid Services (CMS or Medicare) and the National Council on Quality Assurance (NCQA) design SNP requirements and review SNP Applications.</a:t>
            </a:r>
          </a:p>
          <a:p>
            <a:pPr lvl="1"/>
            <a:r>
              <a:rPr lang="en-US" dirty="0" smtClean="0"/>
              <a:t>SNPs are approved for 1, 2, or 3 years.  Then the health plan must reapply</a:t>
            </a:r>
            <a:endParaRPr lang="en-US" dirty="0"/>
          </a:p>
        </p:txBody>
      </p:sp>
    </p:spTree>
    <p:extLst>
      <p:ext uri="{BB962C8B-B14F-4D97-AF65-F5344CB8AC3E}">
        <p14:creationId xmlns:p14="http://schemas.microsoft.com/office/powerpoint/2010/main" val="1931803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SNPs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SNP Types</a:t>
            </a:r>
          </a:p>
          <a:p>
            <a:pPr lvl="1"/>
            <a:r>
              <a:rPr lang="en-US" dirty="0" smtClean="0"/>
              <a:t>D-SNP = Dual Eligible Special Needs Plan</a:t>
            </a:r>
          </a:p>
          <a:p>
            <a:pPr lvl="2"/>
            <a:r>
              <a:rPr lang="en-US" dirty="0"/>
              <a:t>Must have </a:t>
            </a:r>
            <a:r>
              <a:rPr lang="en-US" dirty="0" smtClean="0"/>
              <a:t>current Medicare </a:t>
            </a:r>
            <a:r>
              <a:rPr lang="en-US" dirty="0"/>
              <a:t>Parts A and </a:t>
            </a:r>
            <a:r>
              <a:rPr lang="en-US" dirty="0" smtClean="0"/>
              <a:t>B; Medicare card will indicate this</a:t>
            </a:r>
            <a:endParaRPr lang="en-US" dirty="0"/>
          </a:p>
          <a:p>
            <a:pPr lvl="2"/>
            <a:r>
              <a:rPr lang="en-US" dirty="0"/>
              <a:t>Must have </a:t>
            </a:r>
            <a:r>
              <a:rPr lang="en-US" dirty="0" smtClean="0"/>
              <a:t>current Medi-CAL (Medicaid); Medi-CAL card will indicate this</a:t>
            </a:r>
          </a:p>
          <a:p>
            <a:pPr lvl="1"/>
            <a:r>
              <a:rPr lang="en-US" dirty="0" smtClean="0"/>
              <a:t>C-SNP = Chronic Care Special Needs Plan</a:t>
            </a:r>
          </a:p>
          <a:p>
            <a:pPr lvl="2"/>
            <a:r>
              <a:rPr lang="en-US" dirty="0" smtClean="0"/>
              <a:t>Must have current Medicare Parts A and B</a:t>
            </a:r>
          </a:p>
          <a:p>
            <a:pPr lvl="2"/>
            <a:r>
              <a:rPr lang="en-US" dirty="0" smtClean="0"/>
              <a:t>Must have current qualifying diagnosis as described in the Model of Care</a:t>
            </a:r>
          </a:p>
          <a:p>
            <a:pPr lvl="1"/>
            <a:r>
              <a:rPr lang="en-US" dirty="0" smtClean="0"/>
              <a:t>I-SNP = Institutionalized Special Needs Plan</a:t>
            </a:r>
          </a:p>
          <a:p>
            <a:pPr lvl="2"/>
            <a:r>
              <a:rPr lang="en-US" dirty="0"/>
              <a:t>Must have </a:t>
            </a:r>
            <a:r>
              <a:rPr lang="en-US" dirty="0" smtClean="0"/>
              <a:t>current Medicare </a:t>
            </a:r>
            <a:r>
              <a:rPr lang="en-US" dirty="0"/>
              <a:t>Parts A and B</a:t>
            </a:r>
          </a:p>
          <a:p>
            <a:pPr lvl="2"/>
            <a:r>
              <a:rPr lang="en-US" dirty="0"/>
              <a:t>Must </a:t>
            </a:r>
            <a:r>
              <a:rPr lang="en-US" dirty="0" smtClean="0"/>
              <a:t>currently be in an Institution (qualified nursing home certifiable) aka Long Term Care</a:t>
            </a:r>
          </a:p>
          <a:p>
            <a:pPr lvl="1"/>
            <a:endParaRPr lang="en-US" dirty="0"/>
          </a:p>
          <a:p>
            <a:pPr lvl="2"/>
            <a:endParaRPr lang="en-US" dirty="0"/>
          </a:p>
        </p:txBody>
      </p:sp>
    </p:spTree>
    <p:extLst>
      <p:ext uri="{BB962C8B-B14F-4D97-AF65-F5344CB8AC3E}">
        <p14:creationId xmlns:p14="http://schemas.microsoft.com/office/powerpoint/2010/main" val="2180811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BND current SNP Types</a:t>
            </a:r>
            <a:br>
              <a:rPr lang="en-US" dirty="0"/>
            </a:br>
            <a:endParaRPr lang="en-US" dirty="0"/>
          </a:p>
        </p:txBody>
      </p:sp>
      <p:sp>
        <p:nvSpPr>
          <p:cNvPr id="3" name="Content Placeholder 2"/>
          <p:cNvSpPr>
            <a:spLocks noGrp="1"/>
          </p:cNvSpPr>
          <p:nvPr>
            <p:ph idx="1"/>
          </p:nvPr>
        </p:nvSpPr>
        <p:spPr/>
        <p:txBody>
          <a:bodyPr/>
          <a:lstStyle/>
          <a:p>
            <a:r>
              <a:rPr lang="en-US" dirty="0" smtClean="0"/>
              <a:t>Brand New Day (BND) believes SNPs can provide better care, coordination, and low cost services to members.</a:t>
            </a:r>
          </a:p>
          <a:p>
            <a:r>
              <a:rPr lang="en-US" dirty="0" smtClean="0"/>
              <a:t>BND currently has the following SNPs:</a:t>
            </a:r>
          </a:p>
          <a:p>
            <a:pPr lvl="1"/>
            <a:r>
              <a:rPr lang="en-US" dirty="0" smtClean="0"/>
              <a:t>D-SNP (for Medi-CAL / low income members)</a:t>
            </a:r>
          </a:p>
          <a:p>
            <a:pPr lvl="1"/>
            <a:r>
              <a:rPr lang="en-US" dirty="0" smtClean="0"/>
              <a:t>C-SNP for Dementia</a:t>
            </a:r>
          </a:p>
          <a:p>
            <a:pPr lvl="1"/>
            <a:r>
              <a:rPr lang="en-US" dirty="0" smtClean="0"/>
              <a:t>C-SNP for Diabetes/ Congestive Heart Failure/ or Cardiovascular Disease</a:t>
            </a:r>
          </a:p>
          <a:p>
            <a:pPr lvl="1"/>
            <a:r>
              <a:rPr lang="en-US" dirty="0" smtClean="0"/>
              <a:t>C-SNP for Mental Illness (Schizophrenia, Schizoaffective Disorder, Bipolar Disorder, or Paranoid Disorder)</a:t>
            </a:r>
          </a:p>
          <a:p>
            <a:pPr lvl="1"/>
            <a:r>
              <a:rPr lang="en-US" dirty="0" smtClean="0"/>
              <a:t>I-SNP for Institutionalized individuals </a:t>
            </a:r>
            <a:endParaRPr lang="en-US" dirty="0"/>
          </a:p>
        </p:txBody>
      </p:sp>
    </p:spTree>
    <p:extLst>
      <p:ext uri="{BB962C8B-B14F-4D97-AF65-F5344CB8AC3E}">
        <p14:creationId xmlns:p14="http://schemas.microsoft.com/office/powerpoint/2010/main" val="1081323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SNPs are different from traditional HMOs</a:t>
            </a:r>
            <a:br>
              <a:rPr lang="en-US" dirty="0"/>
            </a:br>
            <a:endParaRPr lang="en-US" dirty="0"/>
          </a:p>
        </p:txBody>
      </p:sp>
      <p:sp>
        <p:nvSpPr>
          <p:cNvPr id="3" name="Content Placeholder 2"/>
          <p:cNvSpPr>
            <a:spLocks noGrp="1"/>
          </p:cNvSpPr>
          <p:nvPr>
            <p:ph idx="1"/>
          </p:nvPr>
        </p:nvSpPr>
        <p:spPr/>
        <p:txBody>
          <a:bodyPr/>
          <a:lstStyle/>
          <a:p>
            <a:r>
              <a:rPr lang="en-US" dirty="0" smtClean="0"/>
              <a:t>Traditionally a Plan Benefit Package (PBP) had to be marketed to the entire Medicare eligible population.  Benefits were the same for everyone, regardless of their needs.</a:t>
            </a:r>
          </a:p>
          <a:p>
            <a:r>
              <a:rPr lang="en-US" dirty="0" smtClean="0"/>
              <a:t>Special Needs Plans can have extra benefits, additional staff, and services to meet the special needs of a population.</a:t>
            </a:r>
            <a:endParaRPr lang="en-US" dirty="0"/>
          </a:p>
        </p:txBody>
      </p:sp>
    </p:spTree>
    <p:extLst>
      <p:ext uri="{BB962C8B-B14F-4D97-AF65-F5344CB8AC3E}">
        <p14:creationId xmlns:p14="http://schemas.microsoft.com/office/powerpoint/2010/main" val="1078602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D-SNP – What’s Special</a:t>
            </a:r>
            <a:endParaRPr lang="en-US" dirty="0"/>
          </a:p>
        </p:txBody>
      </p:sp>
      <p:sp>
        <p:nvSpPr>
          <p:cNvPr id="3" name="Content Placeholder 2"/>
          <p:cNvSpPr>
            <a:spLocks noGrp="1"/>
          </p:cNvSpPr>
          <p:nvPr>
            <p:ph idx="1"/>
          </p:nvPr>
        </p:nvSpPr>
        <p:spPr/>
        <p:txBody>
          <a:bodyPr>
            <a:normAutofit lnSpcReduction="10000"/>
          </a:bodyPr>
          <a:lstStyle/>
          <a:p>
            <a:r>
              <a:rPr lang="en-US" dirty="0" smtClean="0"/>
              <a:t>Every member is assigned a Health Coach to assist the member in accessing services to prevent, detect, and treat any medical or behavioral health issues.</a:t>
            </a:r>
          </a:p>
          <a:p>
            <a:pPr lvl="1"/>
            <a:r>
              <a:rPr lang="en-US" dirty="0" smtClean="0"/>
              <a:t>Low income individuals tend to not get medical screenings, treatment, immunizations, etc.</a:t>
            </a:r>
          </a:p>
          <a:p>
            <a:r>
              <a:rPr lang="en-US" dirty="0"/>
              <a:t>As needed, </a:t>
            </a:r>
            <a:r>
              <a:rPr lang="en-US" i="1" dirty="0"/>
              <a:t>Employed</a:t>
            </a:r>
            <a:r>
              <a:rPr lang="en-US" dirty="0"/>
              <a:t> Field Intervention Nurses (FINs) visit and provide LVN level care in homes upon doctor’s orders. (CMS Best Practice recognition)</a:t>
            </a:r>
          </a:p>
          <a:p>
            <a:r>
              <a:rPr lang="en-US" dirty="0" smtClean="0"/>
              <a:t>The Plan coordinates with State programs to maximize the member’s dual benefits</a:t>
            </a:r>
          </a:p>
          <a:p>
            <a:r>
              <a:rPr lang="en-US" dirty="0" smtClean="0"/>
              <a:t>The Plan offers free monthly bus passes, unlimited taxi to medical appointments, free gym/health club access, free telephone doctor / nurse advice lines, physicians who live in their communities, know their culture, and speak their language.  Health materials are in 5 or 6 primary languages.</a:t>
            </a:r>
            <a:endParaRPr lang="en-US" dirty="0"/>
          </a:p>
        </p:txBody>
      </p:sp>
    </p:spTree>
    <p:extLst>
      <p:ext uri="{BB962C8B-B14F-4D97-AF65-F5344CB8AC3E}">
        <p14:creationId xmlns:p14="http://schemas.microsoft.com/office/powerpoint/2010/main" val="1272250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C-SNP Dementia – What’s Special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Every member is assigned a Health Coach to assist the member in accessing services to prevent, detect, and treat any medical or behavioral health issues.</a:t>
            </a:r>
          </a:p>
          <a:p>
            <a:pPr lvl="1"/>
            <a:r>
              <a:rPr lang="en-US" dirty="0" smtClean="0"/>
              <a:t>The Health Coach visits every member in their home</a:t>
            </a:r>
          </a:p>
          <a:p>
            <a:pPr lvl="1"/>
            <a:r>
              <a:rPr lang="en-US" dirty="0" smtClean="0"/>
              <a:t>The mobile doctors will visit members in their homes as needed</a:t>
            </a:r>
          </a:p>
          <a:p>
            <a:pPr lvl="1"/>
            <a:r>
              <a:rPr lang="en-US" dirty="0" smtClean="0"/>
              <a:t>Fall Assessment is conducted in the member’s home</a:t>
            </a:r>
          </a:p>
          <a:p>
            <a:pPr lvl="1"/>
            <a:r>
              <a:rPr lang="en-US" dirty="0" smtClean="0"/>
              <a:t>Health Coaches may accompany a member to a doctor appointment as needed</a:t>
            </a:r>
          </a:p>
          <a:p>
            <a:r>
              <a:rPr lang="en-US" dirty="0"/>
              <a:t>As needed, </a:t>
            </a:r>
            <a:r>
              <a:rPr lang="en-US" i="1" dirty="0"/>
              <a:t>Employed</a:t>
            </a:r>
            <a:r>
              <a:rPr lang="en-US" dirty="0"/>
              <a:t> Field Intervention Nurses (FINs) visit and provide LVN level care in homes upon doctor’s orders. (CMS Best Practice recognition)</a:t>
            </a:r>
          </a:p>
          <a:p>
            <a:r>
              <a:rPr lang="en-US" dirty="0" smtClean="0"/>
              <a:t>The Plan supports the family or caregivers to provide resources and respite care.</a:t>
            </a:r>
          </a:p>
          <a:p>
            <a:pPr lvl="1"/>
            <a:r>
              <a:rPr lang="en-US" dirty="0" smtClean="0"/>
              <a:t>The Plan coordinates with community resources as appropriate</a:t>
            </a:r>
          </a:p>
          <a:p>
            <a:pPr lvl="1"/>
            <a:r>
              <a:rPr lang="en-US" dirty="0" smtClean="0"/>
              <a:t>The Plan provides “Add-On Care Management Programs” to meet other medical needs</a:t>
            </a:r>
          </a:p>
          <a:p>
            <a:r>
              <a:rPr lang="en-US" dirty="0" smtClean="0"/>
              <a:t>The Plan offers unlimited taxi to medical appointments, free gym/health club access, free telephone doctor / nurse advice lines, physicians who live in their communities, know their culture, and speak their language.  Health materials are in 5 or 6 primary languages.</a:t>
            </a:r>
            <a:endParaRPr lang="en-US" dirty="0"/>
          </a:p>
        </p:txBody>
      </p:sp>
    </p:spTree>
    <p:extLst>
      <p:ext uri="{BB962C8B-B14F-4D97-AF65-F5344CB8AC3E}">
        <p14:creationId xmlns:p14="http://schemas.microsoft.com/office/powerpoint/2010/main" val="249835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C-SNP – “Embrace” for Diabetes, Congestive Heart Disease (CHF), or Cardiovascular Disease (CVD)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Every member is assigned a Health Coach to assist the member in accessing services to prevent, detect, and treat any medical or behavioral health issues.</a:t>
            </a:r>
          </a:p>
          <a:p>
            <a:r>
              <a:rPr lang="en-US" dirty="0" smtClean="0"/>
              <a:t>Special training </a:t>
            </a:r>
            <a:r>
              <a:rPr lang="en-US" dirty="0"/>
              <a:t>and equipment is given at no charge to </a:t>
            </a:r>
            <a:r>
              <a:rPr lang="en-US" dirty="0" smtClean="0"/>
              <a:t>each </a:t>
            </a:r>
            <a:r>
              <a:rPr lang="en-US" dirty="0"/>
              <a:t>member </a:t>
            </a:r>
            <a:r>
              <a:rPr lang="en-US" dirty="0" smtClean="0"/>
              <a:t>according to their </a:t>
            </a:r>
            <a:r>
              <a:rPr lang="en-US" dirty="0"/>
              <a:t>medical conditions and special needs, such as:</a:t>
            </a:r>
          </a:p>
          <a:p>
            <a:pPr lvl="1"/>
            <a:r>
              <a:rPr lang="en-US" dirty="0"/>
              <a:t>Diabetes: Two-way cellular glucose monitor that connects to a 24 hour counseling center and that sends data to the member’s physician real time and monthly; free insulin and testing supplies, Etc. </a:t>
            </a:r>
            <a:r>
              <a:rPr lang="en-US" dirty="0" smtClean="0"/>
              <a:t>(CMS national “Best Practice” recognition)</a:t>
            </a:r>
            <a:endParaRPr lang="en-US" dirty="0"/>
          </a:p>
          <a:p>
            <a:pPr lvl="1"/>
            <a:r>
              <a:rPr lang="en-US" dirty="0" smtClean="0"/>
              <a:t>CHF and CVD: </a:t>
            </a:r>
            <a:r>
              <a:rPr lang="en-US" dirty="0"/>
              <a:t>Scale is given to monitor weight gain daily; Training regarding nutrition (low sodium diet); Assistance in starting a walking </a:t>
            </a:r>
            <a:r>
              <a:rPr lang="en-US" dirty="0" smtClean="0"/>
              <a:t>program; Low cost medications;  Medication review; Medication Adherence assistance; Etc.</a:t>
            </a:r>
          </a:p>
          <a:p>
            <a:r>
              <a:rPr lang="en-US" dirty="0" smtClean="0"/>
              <a:t>As needed, </a:t>
            </a:r>
            <a:r>
              <a:rPr lang="en-US" i="1" dirty="0" smtClean="0"/>
              <a:t>Employed</a:t>
            </a:r>
            <a:r>
              <a:rPr lang="en-US" dirty="0" smtClean="0"/>
              <a:t> </a:t>
            </a:r>
            <a:r>
              <a:rPr lang="en-US" dirty="0"/>
              <a:t>Field Intervention Nurses (FINs) visit and provide LVN level care in homes upon doctor’s orders. (CMS Best Practice recognition)</a:t>
            </a:r>
          </a:p>
          <a:p>
            <a:r>
              <a:rPr lang="en-US" dirty="0" smtClean="0"/>
              <a:t>The Plan offers free monthly bus passes, unlimited taxi to medical appointments, free gym/health club access, free telephone doctor / nurse advice lines, physicians who live in their communities, know their culture, and speak their language.  Health materials are in 5 or 6 primary languages.</a:t>
            </a:r>
            <a:endParaRPr lang="en-US" dirty="0"/>
          </a:p>
        </p:txBody>
      </p:sp>
    </p:spTree>
    <p:extLst>
      <p:ext uri="{BB962C8B-B14F-4D97-AF65-F5344CB8AC3E}">
        <p14:creationId xmlns:p14="http://schemas.microsoft.com/office/powerpoint/2010/main" val="1183090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C-SNP Mental Illness – What’s Special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Every member is assigned a Social Worker, a “Life Coach,” a psychiatrist, and a “drop-in” Activity Center for socialization and access to services </a:t>
            </a:r>
          </a:p>
          <a:p>
            <a:r>
              <a:rPr lang="en-US" dirty="0" smtClean="0"/>
              <a:t>Life Coaches help the member access medical care and preventive services and offer rewards and incentives as needed via a Token Economy program (because members with severe and persistent mental illnesses do not usually get all the medical services they need since focus is on the behavioral health issues.</a:t>
            </a:r>
          </a:p>
          <a:p>
            <a:r>
              <a:rPr lang="en-US" dirty="0" smtClean="0"/>
              <a:t>Life Coaches may accompany a member to a doctor appointment as needed.  They assist with medication reviews and helping the member become medication adherent.</a:t>
            </a:r>
          </a:p>
          <a:p>
            <a:r>
              <a:rPr lang="en-US" dirty="0"/>
              <a:t>As needed, </a:t>
            </a:r>
            <a:r>
              <a:rPr lang="en-US" i="1" dirty="0"/>
              <a:t>Employed</a:t>
            </a:r>
            <a:r>
              <a:rPr lang="en-US" dirty="0"/>
              <a:t> Field Intervention Nurses (FINs) visit and provide LVN level care in homes upon doctor’s orders. (CMS Best Practice recognition)</a:t>
            </a:r>
          </a:p>
          <a:p>
            <a:r>
              <a:rPr lang="en-US" dirty="0" smtClean="0"/>
              <a:t>The Plan coordinates with community resources as appropriate</a:t>
            </a:r>
          </a:p>
          <a:p>
            <a:r>
              <a:rPr lang="en-US" dirty="0" smtClean="0"/>
              <a:t>The Plan provides “Add-On Care Management Programs” to meet other medical needs</a:t>
            </a:r>
          </a:p>
          <a:p>
            <a:r>
              <a:rPr lang="en-US" dirty="0" smtClean="0"/>
              <a:t>The Plan offers unlimited taxi to medical appointments, free gym/health club access, free telephone doctor / nurse advice lines, physicians who live in their communities, know their culture, and speak their language.  Health materials are in 5 or 6 primary languages.</a:t>
            </a:r>
          </a:p>
          <a:p>
            <a:r>
              <a:rPr lang="en-US" dirty="0" smtClean="0"/>
              <a:t>Monthly “Field Trips” are taken to help with socialization skills, bus schedules, and fun.</a:t>
            </a:r>
            <a:endParaRPr lang="en-US" dirty="0"/>
          </a:p>
        </p:txBody>
      </p:sp>
    </p:spTree>
    <p:extLst>
      <p:ext uri="{BB962C8B-B14F-4D97-AF65-F5344CB8AC3E}">
        <p14:creationId xmlns:p14="http://schemas.microsoft.com/office/powerpoint/2010/main" val="14633799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1320</TotalTime>
  <Words>2103</Words>
  <Application>Microsoft Office PowerPoint</Application>
  <PresentationFormat>Widescreen</PresentationFormat>
  <Paragraphs>133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Objectives</vt:lpstr>
      <vt:lpstr>What is a SNP?</vt:lpstr>
      <vt:lpstr>Types of SNPs </vt:lpstr>
      <vt:lpstr>BND current SNP Types </vt:lpstr>
      <vt:lpstr>How SNPs are different from traditional HMOs </vt:lpstr>
      <vt:lpstr>D-SNP – What’s Special</vt:lpstr>
      <vt:lpstr>C-SNP Dementia – What’s Special</vt:lpstr>
      <vt:lpstr>C-SNP – “Embrace” for Diabetes, Congestive Heart Disease (CHF), or Cardiovascular Disease (CVD)</vt:lpstr>
      <vt:lpstr>C-SNP Mental Illness – What’s Special</vt:lpstr>
      <vt:lpstr>I-SNP – What’s Special</vt:lpstr>
      <vt:lpstr>Primary Point of Contact   </vt:lpstr>
      <vt:lpstr>Roles &amp; Responsibilities</vt:lpstr>
      <vt:lpstr>Roles &amp; Responsibilities</vt:lpstr>
      <vt:lpstr>HRAs, ICPs, and ICTs</vt:lpstr>
      <vt:lpstr>Quality Improvement and Measurement / Goals </vt:lpstr>
      <vt:lpstr>Training Requirements</vt:lpstr>
      <vt:lpstr>Questions – Health Plan Contacts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SNP Model of Care Training</dc:title>
  <dc:creator>Connie Snyder</dc:creator>
  <cp:lastModifiedBy>TINA NGUYEN</cp:lastModifiedBy>
  <cp:revision>19</cp:revision>
  <dcterms:created xsi:type="dcterms:W3CDTF">2018-02-05T22:49:52Z</dcterms:created>
  <dcterms:modified xsi:type="dcterms:W3CDTF">2018-03-16T17:21:37Z</dcterms:modified>
</cp:coreProperties>
</file>