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38"/>
  </p:notesMasterIdLst>
  <p:sldIdLst>
    <p:sldId id="256" r:id="rId2"/>
    <p:sldId id="257" r:id="rId3"/>
    <p:sldId id="299" r:id="rId4"/>
    <p:sldId id="296" r:id="rId5"/>
    <p:sldId id="310" r:id="rId6"/>
    <p:sldId id="258" r:id="rId7"/>
    <p:sldId id="262" r:id="rId8"/>
    <p:sldId id="259" r:id="rId9"/>
    <p:sldId id="288" r:id="rId10"/>
    <p:sldId id="300" r:id="rId11"/>
    <p:sldId id="301" r:id="rId12"/>
    <p:sldId id="278" r:id="rId13"/>
    <p:sldId id="297" r:id="rId14"/>
    <p:sldId id="311" r:id="rId15"/>
    <p:sldId id="289" r:id="rId16"/>
    <p:sldId id="266" r:id="rId17"/>
    <p:sldId id="298" r:id="rId18"/>
    <p:sldId id="265" r:id="rId19"/>
    <p:sldId id="292" r:id="rId20"/>
    <p:sldId id="275" r:id="rId21"/>
    <p:sldId id="272" r:id="rId22"/>
    <p:sldId id="290" r:id="rId23"/>
    <p:sldId id="269" r:id="rId24"/>
    <p:sldId id="312" r:id="rId25"/>
    <p:sldId id="277" r:id="rId26"/>
    <p:sldId id="309" r:id="rId27"/>
    <p:sldId id="304" r:id="rId28"/>
    <p:sldId id="305" r:id="rId29"/>
    <p:sldId id="306" r:id="rId30"/>
    <p:sldId id="307" r:id="rId31"/>
    <p:sldId id="308" r:id="rId32"/>
    <p:sldId id="294" r:id="rId33"/>
    <p:sldId id="280" r:id="rId34"/>
    <p:sldId id="282" r:id="rId35"/>
    <p:sldId id="283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>
        <p:scale>
          <a:sx n="95" d="100"/>
          <a:sy n="95" d="100"/>
        </p:scale>
        <p:origin x="-43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9297B-227F-4D12-9667-E25B64DF2983}" type="datetimeFigureOut">
              <a:rPr lang="en-US" smtClean="0"/>
              <a:t>01/04/2018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E7F73-A4A4-4308-BB5E-B5E6598D7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8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F5FDA36-21AD-458F-A9DD-4C0B6444461B}" type="datetime1">
              <a:rPr lang="en-US" smtClean="0"/>
              <a:t>01/04/2018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40DD606-D605-427F-B0F2-E580CF378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75E-17E3-451E-BC08-7F044AAAA4CC}" type="datetime1">
              <a:rPr lang="en-US" smtClean="0"/>
              <a:t>01/04/2018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5B69-1D61-4501-AB66-9DB5811C71F5}" type="datetime1">
              <a:rPr lang="en-US" smtClean="0"/>
              <a:t>01/04/2018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6756-14B0-4D32-9CB0-6171EF401341}" type="datetime1">
              <a:rPr lang="en-US" smtClean="0"/>
              <a:t>01/04/2018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8CE9-042C-4EA9-AF12-18DF4EC82470}" type="datetime1">
              <a:rPr lang="en-US" smtClean="0"/>
              <a:t>01/04/2018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C340-A2E3-47FD-A43D-0DCD9CBE8E67}" type="datetime1">
              <a:rPr lang="en-US" smtClean="0"/>
              <a:t>01/04/2018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561D-7FC7-4594-B8A4-39A544D8C4EF}" type="datetime1">
              <a:rPr lang="en-US" smtClean="0"/>
              <a:t>01/04/2018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9EFB-B80E-4DA3-9C7A-316C2F2AC88A}" type="datetime1">
              <a:rPr lang="en-US" smtClean="0"/>
              <a:t>01/04/2018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3688-354C-4BF7-8AE5-732B1B8E9FF9}" type="datetime1">
              <a:rPr lang="en-US" smtClean="0"/>
              <a:t>01/04/2018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8CAB4B1-14B3-4E97-A8E8-B8FA5679B2EB}" type="datetime1">
              <a:rPr lang="en-US" smtClean="0"/>
              <a:t>01/04/2018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40DD606-D605-427F-B0F2-E580CF378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F39C909-34CE-4D3F-AED5-FB21652A9038}" type="datetime1">
              <a:rPr lang="en-US" smtClean="0"/>
              <a:t>01/04/2018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40DD606-D605-427F-B0F2-E580CF378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7572174-EA29-4F5B-A1B0-F86B66F3A8F0}" type="datetime1">
              <a:rPr lang="en-US" smtClean="0"/>
              <a:t>01/04/2018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40DD606-D605-427F-B0F2-E580CF378A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133600"/>
            <a:ext cx="5723468" cy="20912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OF CARE TRAINING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439" y="1371600"/>
            <a:ext cx="6400800" cy="31242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" t="38434" r="4865" b="18249"/>
          <a:stretch/>
        </p:blipFill>
        <p:spPr bwMode="auto">
          <a:xfrm>
            <a:off x="1600200" y="4662668"/>
            <a:ext cx="235857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22" t="50000" r="18204" b="21785"/>
          <a:stretch/>
        </p:blipFill>
        <p:spPr bwMode="auto">
          <a:xfrm>
            <a:off x="5257800" y="4692210"/>
            <a:ext cx="2263123" cy="50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46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D-SNP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 who have both Medicare and Medicaid</a:t>
            </a:r>
          </a:p>
          <a:p>
            <a:r>
              <a:rPr lang="en-US" dirty="0" smtClean="0"/>
              <a:t>Also known as PBP 002</a:t>
            </a:r>
          </a:p>
          <a:p>
            <a:r>
              <a:rPr lang="en-US" dirty="0" smtClean="0"/>
              <a:t>Available in the area of Los Angeles, San Bernardino and </a:t>
            </a:r>
            <a:r>
              <a:rPr lang="en-US" dirty="0" smtClean="0"/>
              <a:t>Ventura(009)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65245" cy="1202485"/>
          </a:xfrm>
        </p:spPr>
        <p:txBody>
          <a:bodyPr/>
          <a:lstStyle/>
          <a:p>
            <a:r>
              <a:rPr lang="en-US" dirty="0" smtClean="0"/>
              <a:t>C- SNP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752600"/>
            <a:ext cx="6196405" cy="397046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Members with chronic conditions</a:t>
            </a:r>
          </a:p>
          <a:p>
            <a:r>
              <a:rPr lang="en-US" dirty="0" smtClean="0"/>
              <a:t>Also known as PBP </a:t>
            </a:r>
            <a:r>
              <a:rPr lang="en-US" dirty="0" smtClean="0"/>
              <a:t>006</a:t>
            </a:r>
            <a:endParaRPr lang="en-US" dirty="0" smtClean="0"/>
          </a:p>
          <a:p>
            <a:r>
              <a:rPr lang="en-US" dirty="0" smtClean="0"/>
              <a:t>Available in Los </a:t>
            </a:r>
            <a:r>
              <a:rPr lang="en-US" dirty="0"/>
              <a:t>A</a:t>
            </a:r>
            <a:r>
              <a:rPr lang="en-US" dirty="0" smtClean="0"/>
              <a:t>ngeles, San Bernardino and Orange County</a:t>
            </a:r>
          </a:p>
          <a:p>
            <a:r>
              <a:rPr lang="en-US" dirty="0"/>
              <a:t>C</a:t>
            </a:r>
            <a:r>
              <a:rPr lang="en-US" dirty="0" smtClean="0"/>
              <a:t>hronic conditions need to be verified in order for patients to be continually enrolled. </a:t>
            </a:r>
          </a:p>
          <a:p>
            <a:r>
              <a:rPr lang="en-US" dirty="0" smtClean="0"/>
              <a:t>In 2015,  CHMP’s C-SNP targets diabetes ONLY</a:t>
            </a:r>
          </a:p>
          <a:p>
            <a:r>
              <a:rPr lang="en-US" dirty="0" smtClean="0"/>
              <a:t>Since 2016</a:t>
            </a:r>
            <a:r>
              <a:rPr lang="en-US" dirty="0" smtClean="0"/>
              <a:t>, </a:t>
            </a:r>
            <a:r>
              <a:rPr lang="en-US" dirty="0" smtClean="0"/>
              <a:t>C-SNP </a:t>
            </a:r>
            <a:r>
              <a:rPr lang="en-US" dirty="0" smtClean="0"/>
              <a:t>expanded </a:t>
            </a:r>
            <a:r>
              <a:rPr lang="en-US" dirty="0" smtClean="0"/>
              <a:t>to include:</a:t>
            </a:r>
          </a:p>
          <a:p>
            <a:pPr marL="0" indent="0">
              <a:buNone/>
            </a:pPr>
            <a:r>
              <a:rPr lang="en-US" dirty="0" smtClean="0"/>
              <a:t>    1. Diabetes</a:t>
            </a:r>
          </a:p>
          <a:p>
            <a:pPr marL="0" indent="0">
              <a:buNone/>
            </a:pPr>
            <a:r>
              <a:rPr lang="en-US" dirty="0" smtClean="0"/>
              <a:t>    2. Chronic heart failure</a:t>
            </a:r>
          </a:p>
          <a:p>
            <a:pPr marL="0" indent="0">
              <a:buNone/>
            </a:pPr>
            <a:r>
              <a:rPr lang="en-US" dirty="0" smtClean="0"/>
              <a:t>    3. Cardiovascular disorders (cardiac arrhythmia's,    coronary artery disease, peripheral vascular disease, chronic venous thromboembolic disorder)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VULNERABLE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CMS </a:t>
            </a:r>
            <a:r>
              <a:rPr lang="en-US" dirty="0"/>
              <a:t>recognizes SNP beneficiaries will include vulnerable individuals: </a:t>
            </a:r>
          </a:p>
          <a:p>
            <a:pPr lvl="1"/>
            <a:r>
              <a:rPr lang="en-US" dirty="0"/>
              <a:t>Frail individuals </a:t>
            </a:r>
          </a:p>
          <a:p>
            <a:pPr lvl="1"/>
            <a:r>
              <a:rPr lang="en-US" dirty="0"/>
              <a:t>Disabled individuals </a:t>
            </a:r>
          </a:p>
          <a:p>
            <a:pPr lvl="1"/>
            <a:r>
              <a:rPr lang="en-US" dirty="0"/>
              <a:t>Beneficiaries developing end-stage renal disease after enrollment </a:t>
            </a:r>
          </a:p>
          <a:p>
            <a:pPr lvl="1"/>
            <a:r>
              <a:rPr lang="en-US" dirty="0"/>
              <a:t>Beneficiaries near the end-of-life </a:t>
            </a:r>
          </a:p>
          <a:p>
            <a:pPr lvl="1"/>
            <a:r>
              <a:rPr lang="en-US" dirty="0"/>
              <a:t>Beneficiaries having multiple or complex chronic </a:t>
            </a:r>
            <a:r>
              <a:rPr lang="en-US" dirty="0" smtClean="0"/>
              <a:t>conditions</a:t>
            </a:r>
          </a:p>
          <a:p>
            <a:pPr lvl="1"/>
            <a:r>
              <a:rPr lang="en-US" dirty="0" smtClean="0"/>
              <a:t>Institutionalized individuals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65245" cy="858818"/>
          </a:xfrm>
        </p:spPr>
        <p:txBody>
          <a:bodyPr/>
          <a:lstStyle/>
          <a:p>
            <a:r>
              <a:rPr lang="en-US" dirty="0" smtClean="0"/>
              <a:t>SNP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239000" cy="4419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u="sng" dirty="0" smtClean="0"/>
              <a:t>Case </a:t>
            </a:r>
            <a:r>
              <a:rPr lang="en-US" sz="2000" u="sng" dirty="0"/>
              <a:t>M</a:t>
            </a:r>
            <a:r>
              <a:rPr lang="en-US" sz="2000" u="sng" dirty="0" smtClean="0"/>
              <a:t>anagement</a:t>
            </a:r>
            <a:r>
              <a:rPr lang="en-US" sz="2000" dirty="0" smtClean="0"/>
              <a:t>- intimately involved in creating individualized care plans. Case management also assist in transition of care across all different healthcare settings. Nurses are available 24/7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u="sng" dirty="0" smtClean="0"/>
              <a:t>GRACE </a:t>
            </a:r>
            <a:r>
              <a:rPr lang="en-US" sz="2000" u="sng" dirty="0"/>
              <a:t>P</a:t>
            </a:r>
            <a:r>
              <a:rPr lang="en-US" sz="2000" u="sng" dirty="0" smtClean="0"/>
              <a:t>rogram</a:t>
            </a:r>
            <a:r>
              <a:rPr lang="en-US" sz="2000" dirty="0" smtClean="0"/>
              <a:t>- Nurse practitioner and social work will visit high risk patients in their home environment to assess both medical and psychosocial needs.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u="sng" dirty="0" smtClean="0"/>
              <a:t>Self </a:t>
            </a:r>
            <a:r>
              <a:rPr lang="en-US" sz="2000" u="sng" dirty="0"/>
              <a:t>M</a:t>
            </a:r>
            <a:r>
              <a:rPr lang="en-US" sz="2000" u="sng" dirty="0" smtClean="0"/>
              <a:t>anagement</a:t>
            </a:r>
            <a:r>
              <a:rPr lang="en-US" sz="2000" dirty="0" smtClean="0"/>
              <a:t>- necessary equipment for self management,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such as blood sugar testing for diabetic patients, scales,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medical alert systems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u="sng" dirty="0" smtClean="0"/>
              <a:t>Wellness center</a:t>
            </a:r>
            <a:r>
              <a:rPr lang="en-US" sz="2000" u="sng" dirty="0"/>
              <a:t>-</a:t>
            </a:r>
            <a:r>
              <a:rPr lang="en-US" sz="2000" u="sng" dirty="0" smtClean="0"/>
              <a:t> </a:t>
            </a:r>
            <a:r>
              <a:rPr lang="en-US" sz="2000" dirty="0" smtClean="0"/>
              <a:t>centrally located clinics run by NP/PA as a one stop shop for most preventive care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35017"/>
          </a:xfrm>
        </p:spPr>
        <p:txBody>
          <a:bodyPr/>
          <a:lstStyle/>
          <a:p>
            <a:r>
              <a:rPr lang="en-US" dirty="0" smtClean="0"/>
              <a:t>Cont. SNP </a:t>
            </a:r>
            <a:r>
              <a:rPr lang="en-US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6934200" cy="403859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u="sng" dirty="0"/>
              <a:t>Partnership with patient’s IPA - </a:t>
            </a:r>
            <a:r>
              <a:rPr lang="en-US" sz="2200" dirty="0"/>
              <a:t>to engage patients in educational activities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u="sng" dirty="0" smtClean="0"/>
              <a:t>Medication Therapy Management</a:t>
            </a:r>
            <a:endParaRPr lang="en-US" sz="2200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200" u="sng" dirty="0" smtClean="0"/>
              <a:t>Education Materials</a:t>
            </a:r>
            <a:r>
              <a:rPr lang="en-US" sz="2200" dirty="0" smtClean="0"/>
              <a:t>- </a:t>
            </a:r>
            <a:r>
              <a:rPr lang="en-US" sz="2200" dirty="0"/>
              <a:t>all SNP members receive disease specific materials. Materials are available in multiple languages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u="sng" dirty="0"/>
              <a:t>Opportunity to participate</a:t>
            </a:r>
            <a:r>
              <a:rPr lang="en-US" sz="2200" dirty="0"/>
              <a:t> in interdisciplinary meeting so that patients are actively participating in their care plans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u="sng" dirty="0"/>
              <a:t>Other benefit </a:t>
            </a:r>
            <a:r>
              <a:rPr lang="en-US" sz="2200" dirty="0"/>
              <a:t>including but not limited to: transportation, dental benefits, vision benefit, gym membership, acupuncture, zero dollar copay in diabetic supplies and medication, international coverage etc.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8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6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CEO</a:t>
            </a:r>
          </a:p>
          <a:p>
            <a:r>
              <a:rPr lang="en-US" dirty="0" smtClean="0"/>
              <a:t>CFO </a:t>
            </a:r>
          </a:p>
          <a:p>
            <a:r>
              <a:rPr lang="en-US" dirty="0" smtClean="0"/>
              <a:t>Marketing Director</a:t>
            </a:r>
          </a:p>
          <a:p>
            <a:r>
              <a:rPr lang="en-US" dirty="0" smtClean="0"/>
              <a:t>Member Services: verifies eligibility and process enrollment</a:t>
            </a:r>
          </a:p>
          <a:p>
            <a:r>
              <a:rPr lang="en-US" dirty="0" smtClean="0"/>
              <a:t>Provider Relations: act as liaison to physician group</a:t>
            </a:r>
          </a:p>
          <a:p>
            <a:r>
              <a:rPr lang="en-US" dirty="0" smtClean="0"/>
              <a:t>Contracting: assist in network development</a:t>
            </a:r>
          </a:p>
          <a:p>
            <a:r>
              <a:rPr lang="en-US" dirty="0" smtClean="0"/>
              <a:t>Claims: process claims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0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58817"/>
          </a:xfrm>
        </p:spPr>
        <p:txBody>
          <a:bodyPr/>
          <a:lstStyle/>
          <a:p>
            <a:r>
              <a:rPr lang="en-US" dirty="0" smtClean="0"/>
              <a:t>Clinical </a:t>
            </a:r>
            <a:r>
              <a:rPr lang="en-US" dirty="0"/>
              <a:t>S</a:t>
            </a:r>
            <a:r>
              <a:rPr lang="en-US" dirty="0" smtClean="0"/>
              <a:t>taff </a:t>
            </a:r>
            <a:r>
              <a:rPr lang="en-US" dirty="0"/>
              <a:t>R</a:t>
            </a:r>
            <a:r>
              <a:rPr lang="en-US" dirty="0" smtClean="0"/>
              <a:t>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239000" cy="4114800"/>
          </a:xfrm>
        </p:spPr>
        <p:txBody>
          <a:bodyPr>
            <a:noAutofit/>
          </a:bodyPr>
          <a:lstStyle/>
          <a:p>
            <a:r>
              <a:rPr lang="en-US" sz="1600" u="sng" dirty="0" smtClean="0"/>
              <a:t>Medical </a:t>
            </a:r>
            <a:r>
              <a:rPr lang="en-US" sz="1600" u="sng" dirty="0"/>
              <a:t>D</a:t>
            </a:r>
            <a:r>
              <a:rPr lang="en-US" sz="1600" u="sng" dirty="0" smtClean="0"/>
              <a:t>irector</a:t>
            </a:r>
            <a:r>
              <a:rPr lang="en-US" sz="1600" dirty="0" smtClean="0"/>
              <a:t>- day to day supervision of clinical staff, chairperson of ICT meeting</a:t>
            </a:r>
          </a:p>
          <a:p>
            <a:r>
              <a:rPr lang="en-US" sz="1600" u="sng" dirty="0" smtClean="0"/>
              <a:t>Director </a:t>
            </a:r>
            <a:r>
              <a:rPr lang="en-US" sz="1600" u="sng" dirty="0"/>
              <a:t>C</a:t>
            </a:r>
            <a:r>
              <a:rPr lang="en-US" sz="1600" u="sng" dirty="0" smtClean="0"/>
              <a:t>are Coordination</a:t>
            </a:r>
            <a:r>
              <a:rPr lang="en-US" sz="1600" dirty="0" smtClean="0"/>
              <a:t>- work concurrently with medical director as above</a:t>
            </a:r>
          </a:p>
          <a:p>
            <a:r>
              <a:rPr lang="en-US" sz="1600" u="sng" dirty="0" smtClean="0"/>
              <a:t>Director of Quality </a:t>
            </a:r>
            <a:r>
              <a:rPr lang="en-US" sz="1600" u="sng" dirty="0"/>
              <a:t>M</a:t>
            </a:r>
            <a:r>
              <a:rPr lang="en-US" sz="1600" u="sng" dirty="0" smtClean="0"/>
              <a:t>anagement</a:t>
            </a:r>
            <a:r>
              <a:rPr lang="en-US" sz="1600" dirty="0" smtClean="0"/>
              <a:t>- work on QM projects</a:t>
            </a:r>
          </a:p>
          <a:p>
            <a:r>
              <a:rPr lang="en-US" sz="1600" u="sng" dirty="0" smtClean="0"/>
              <a:t>Director of </a:t>
            </a:r>
            <a:r>
              <a:rPr lang="en-US" sz="1600" u="sng" dirty="0"/>
              <a:t>P</a:t>
            </a:r>
            <a:r>
              <a:rPr lang="en-US" sz="1600" u="sng" dirty="0" smtClean="0"/>
              <a:t>harmacy</a:t>
            </a:r>
            <a:r>
              <a:rPr lang="en-US" sz="1600" dirty="0" smtClean="0"/>
              <a:t>- involve in ICT meeting when medication question arises</a:t>
            </a:r>
          </a:p>
          <a:p>
            <a:r>
              <a:rPr lang="en-US" sz="1600" u="sng" dirty="0" smtClean="0"/>
              <a:t>GRACE </a:t>
            </a:r>
            <a:r>
              <a:rPr lang="en-US" sz="1600" u="sng" dirty="0"/>
              <a:t>T</a:t>
            </a:r>
            <a:r>
              <a:rPr lang="en-US" sz="1600" u="sng" dirty="0" smtClean="0"/>
              <a:t>eam</a:t>
            </a:r>
            <a:r>
              <a:rPr lang="en-US" sz="1600" dirty="0" smtClean="0"/>
              <a:t>- NPs and SWs who visit high risk patients at home</a:t>
            </a:r>
          </a:p>
          <a:p>
            <a:r>
              <a:rPr lang="en-US" sz="1600" u="sng" dirty="0" smtClean="0"/>
              <a:t>Diabetes </a:t>
            </a:r>
            <a:r>
              <a:rPr lang="en-US" sz="1600" u="sng" dirty="0"/>
              <a:t>E</a:t>
            </a:r>
            <a:r>
              <a:rPr lang="en-US" sz="1600" u="sng" dirty="0" smtClean="0"/>
              <a:t>ducator</a:t>
            </a:r>
            <a:r>
              <a:rPr lang="en-US" sz="1600" dirty="0" smtClean="0"/>
              <a:t>- education classes to DM members</a:t>
            </a:r>
          </a:p>
          <a:p>
            <a:r>
              <a:rPr lang="en-US" sz="1600" u="sng" dirty="0" smtClean="0"/>
              <a:t>Social Worker-</a:t>
            </a:r>
            <a:r>
              <a:rPr lang="en-US" sz="1600" dirty="0" smtClean="0"/>
              <a:t> assist NP to manage psycho-social issues</a:t>
            </a:r>
          </a:p>
          <a:p>
            <a:r>
              <a:rPr lang="en-US" sz="1600" u="sng" dirty="0" smtClean="0"/>
              <a:t>Nurse Practitioner/Physician </a:t>
            </a:r>
            <a:r>
              <a:rPr lang="en-US" sz="1600" u="sng" dirty="0"/>
              <a:t>A</a:t>
            </a:r>
            <a:r>
              <a:rPr lang="en-US" sz="1600" u="sng" dirty="0" smtClean="0"/>
              <a:t>ssistant</a:t>
            </a:r>
            <a:r>
              <a:rPr lang="en-US" sz="1600" dirty="0" smtClean="0"/>
              <a:t>: direct patient contact and liaison between patient and providers</a:t>
            </a:r>
          </a:p>
          <a:p>
            <a:r>
              <a:rPr lang="en-US" sz="1600" u="sng" dirty="0" smtClean="0"/>
              <a:t>Case </a:t>
            </a:r>
            <a:r>
              <a:rPr lang="en-US" sz="1600" u="sng" dirty="0"/>
              <a:t>M</a:t>
            </a:r>
            <a:r>
              <a:rPr lang="en-US" sz="1600" u="sng" dirty="0" smtClean="0"/>
              <a:t>anager</a:t>
            </a:r>
            <a:r>
              <a:rPr lang="en-US" sz="1600" dirty="0" smtClean="0"/>
              <a:t>- day to day implementation of care plans</a:t>
            </a:r>
          </a:p>
          <a:p>
            <a:r>
              <a:rPr lang="en-US" sz="1600" u="sng" dirty="0" smtClean="0"/>
              <a:t>Employed or Contracted Providers/Specialist/Mental </a:t>
            </a:r>
            <a:r>
              <a:rPr lang="en-US" sz="1600" u="sng" dirty="0"/>
              <a:t>H</a:t>
            </a:r>
            <a:r>
              <a:rPr lang="en-US" sz="1600" u="sng" dirty="0" smtClean="0"/>
              <a:t>ealth </a:t>
            </a:r>
            <a:r>
              <a:rPr lang="en-US" sz="1600" u="sng" dirty="0"/>
              <a:t>P</a:t>
            </a:r>
            <a:r>
              <a:rPr lang="en-US" sz="1600" u="sng" dirty="0" smtClean="0"/>
              <a:t>roviders</a:t>
            </a:r>
            <a:r>
              <a:rPr lang="en-US" sz="1600" dirty="0" smtClean="0"/>
              <a:t>- participate in ICT to develop individualized care plans(ICP)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MANAGEMENT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Administer </a:t>
            </a:r>
            <a:r>
              <a:rPr lang="en-US" dirty="0"/>
              <a:t>and coordinate benefits, plan information, and data collection and analysis </a:t>
            </a:r>
            <a:endParaRPr lang="en-US" dirty="0" smtClean="0"/>
          </a:p>
          <a:p>
            <a:r>
              <a:rPr lang="en-US" dirty="0" smtClean="0"/>
              <a:t>Generate appropriate care plans for each SNP members</a:t>
            </a:r>
          </a:p>
          <a:p>
            <a:r>
              <a:rPr lang="en-US" dirty="0" smtClean="0"/>
              <a:t>Discuss care plans during ICT meetings</a:t>
            </a:r>
          </a:p>
          <a:p>
            <a:r>
              <a:rPr lang="en-US" dirty="0" smtClean="0"/>
              <a:t>Care coordination during care transition across all settings</a:t>
            </a:r>
          </a:p>
          <a:p>
            <a:r>
              <a:rPr lang="en-US" dirty="0" smtClean="0"/>
              <a:t>Point of contact for patients and physicians. </a:t>
            </a:r>
            <a:endParaRPr lang="en-US" dirty="0"/>
          </a:p>
          <a:p>
            <a:r>
              <a:rPr lang="en-US" dirty="0"/>
              <a:t>Manage the delivery of services and benefits </a:t>
            </a:r>
          </a:p>
          <a:p>
            <a:r>
              <a:rPr lang="en-US" dirty="0" smtClean="0"/>
              <a:t>All case management staffs are trained extensively on SNP model of care.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RISK ASSESSMENTS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Introduction to SNP</a:t>
            </a:r>
          </a:p>
          <a:p>
            <a:r>
              <a:rPr lang="en-US" dirty="0" smtClean="0"/>
              <a:t>SNP Model of Care</a:t>
            </a:r>
          </a:p>
          <a:p>
            <a:r>
              <a:rPr lang="en-US" dirty="0" smtClean="0"/>
              <a:t>CHMP SNP population and vulnerable population</a:t>
            </a:r>
          </a:p>
          <a:p>
            <a:r>
              <a:rPr lang="en-US" dirty="0" smtClean="0"/>
              <a:t>SNP Benefit</a:t>
            </a:r>
          </a:p>
          <a:p>
            <a:r>
              <a:rPr lang="en-US" dirty="0" smtClean="0"/>
              <a:t>Roles and Responsibility</a:t>
            </a:r>
          </a:p>
          <a:p>
            <a:r>
              <a:rPr lang="en-US" dirty="0" smtClean="0"/>
              <a:t>HRA</a:t>
            </a:r>
          </a:p>
          <a:p>
            <a:r>
              <a:rPr lang="en-US" dirty="0" smtClean="0"/>
              <a:t>ICT Team</a:t>
            </a:r>
          </a:p>
          <a:p>
            <a:r>
              <a:rPr lang="en-US" dirty="0" smtClean="0"/>
              <a:t>Care Transition process</a:t>
            </a:r>
          </a:p>
          <a:p>
            <a:r>
              <a:rPr lang="en-US" dirty="0" smtClean="0"/>
              <a:t>Provider Network</a:t>
            </a:r>
          </a:p>
          <a:p>
            <a:r>
              <a:rPr lang="en-US" dirty="0" smtClean="0"/>
              <a:t>Performance and health outcome measure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0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RISK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Series of questions used to assess SNP members medical history, psychosocial history, functional status and behavioral health history</a:t>
            </a:r>
          </a:p>
          <a:p>
            <a:r>
              <a:rPr lang="en-US" dirty="0" smtClean="0"/>
              <a:t>Each questions are scored</a:t>
            </a:r>
          </a:p>
          <a:p>
            <a:r>
              <a:rPr lang="en-US" dirty="0" smtClean="0"/>
              <a:t>Different scores will trigger different level of severity called </a:t>
            </a:r>
            <a:r>
              <a:rPr lang="en-US" dirty="0" err="1" smtClean="0"/>
              <a:t>tiering</a:t>
            </a:r>
            <a:endParaRPr lang="en-US" dirty="0" smtClean="0"/>
          </a:p>
          <a:p>
            <a:r>
              <a:rPr lang="en-US" dirty="0" smtClean="0"/>
              <a:t>Tier 1 patients are low risk patients</a:t>
            </a:r>
          </a:p>
          <a:p>
            <a:r>
              <a:rPr lang="en-US" dirty="0" smtClean="0"/>
              <a:t>Tier 2 patients will require telephonic case management on a case by case basis</a:t>
            </a:r>
          </a:p>
          <a:p>
            <a:r>
              <a:rPr lang="en-US" dirty="0" smtClean="0"/>
              <a:t>Tier 3 patients are considered high risk and will receive in home assessment by GRACE team.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4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RISK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MIPPA </a:t>
            </a:r>
            <a:r>
              <a:rPr lang="en-US" dirty="0"/>
              <a:t>of 2008 mandated that MAOs conduct initial and annual health risk assessments for EACH beneficiary. </a:t>
            </a:r>
          </a:p>
          <a:p>
            <a:r>
              <a:rPr lang="en-US" dirty="0" smtClean="0"/>
              <a:t>To be done within 90 days of enrollment and then annually</a:t>
            </a:r>
          </a:p>
          <a:p>
            <a:r>
              <a:rPr lang="en-US" dirty="0" smtClean="0"/>
              <a:t>HRA are both done telephonically, face to face and/or by mail. 3 attempts are made to contact member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the results to develop the individualized care plan </a:t>
            </a:r>
            <a:endParaRPr lang="en-US" dirty="0" smtClean="0"/>
          </a:p>
          <a:p>
            <a:r>
              <a:rPr lang="en-US" dirty="0" smtClean="0"/>
              <a:t>HRA are communicated to members primary care providers.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INTERDISCIPLINARY TEAM(ICT)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65245" cy="838201"/>
          </a:xfrm>
        </p:spPr>
        <p:txBody>
          <a:bodyPr>
            <a:normAutofit/>
          </a:bodyPr>
          <a:lstStyle/>
          <a:p>
            <a:r>
              <a:rPr lang="en-US" dirty="0" smtClean="0"/>
              <a:t>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524000"/>
            <a:ext cx="6196405" cy="4648200"/>
          </a:xfrm>
        </p:spPr>
        <p:txBody>
          <a:bodyPr>
            <a:normAutofit fontScale="77500" lnSpcReduction="20000"/>
          </a:bodyPr>
          <a:lstStyle/>
          <a:p>
            <a:r>
              <a:rPr lang="en-US" sz="2500" dirty="0" smtClean="0"/>
              <a:t>CHMP conducts HRA on all SNP members. </a:t>
            </a:r>
          </a:p>
          <a:p>
            <a:r>
              <a:rPr lang="en-US" sz="2500" dirty="0"/>
              <a:t>Members are risk stratified based on their HRA. </a:t>
            </a:r>
            <a:endParaRPr lang="en-US" sz="2500" dirty="0" smtClean="0"/>
          </a:p>
          <a:p>
            <a:r>
              <a:rPr lang="en-US" sz="2500" dirty="0" smtClean="0"/>
              <a:t>Members are informed and consent to case management. They have the option to opt out if desired. </a:t>
            </a:r>
          </a:p>
          <a:p>
            <a:r>
              <a:rPr lang="en-US" sz="2500" dirty="0" smtClean="0"/>
              <a:t>Case managers develops preliminary care plans for each unique patients based on HRA. </a:t>
            </a:r>
          </a:p>
          <a:p>
            <a:r>
              <a:rPr lang="en-US" sz="2500" dirty="0" smtClean="0"/>
              <a:t>High risk patients will have nurse practitioner/SW visit prior to ICT meeting to address their unique needs</a:t>
            </a:r>
          </a:p>
          <a:p>
            <a:r>
              <a:rPr lang="en-US" sz="2500" dirty="0"/>
              <a:t>ICT team analyze and incorporate the results of the initial and annual health risk assessment, and any additional NP/SW evaluation or interaction with providers. Individualized care plan(ICP) is developed for each member. </a:t>
            </a:r>
          </a:p>
          <a:p>
            <a:r>
              <a:rPr lang="en-US" sz="2500" dirty="0" smtClean="0"/>
              <a:t>ICT team is made up of clinical staff mentioned in previous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65245" cy="838201"/>
          </a:xfrm>
        </p:spPr>
        <p:txBody>
          <a:bodyPr>
            <a:normAutofit/>
          </a:bodyPr>
          <a:lstStyle/>
          <a:p>
            <a:r>
              <a:rPr lang="en-US" dirty="0" smtClean="0"/>
              <a:t>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524000"/>
            <a:ext cx="6196405" cy="4267200"/>
          </a:xfrm>
        </p:spPr>
        <p:txBody>
          <a:bodyPr>
            <a:normAutofit fontScale="85000" lnSpcReduction="20000"/>
          </a:bodyPr>
          <a:lstStyle/>
          <a:p>
            <a:r>
              <a:rPr lang="en-US" sz="2500" dirty="0" smtClean="0"/>
              <a:t>Meets on weekly basis. All SNP members are discussed at least once during the year, depending on their health care needs. </a:t>
            </a:r>
          </a:p>
          <a:p>
            <a:r>
              <a:rPr lang="en-US" sz="2500" dirty="0"/>
              <a:t>Patients are invited to attend ICT meetings. This is completely voluntary. </a:t>
            </a:r>
            <a:r>
              <a:rPr lang="en-US" sz="2500" dirty="0" smtClean="0"/>
              <a:t>CHMP </a:t>
            </a:r>
            <a:r>
              <a:rPr lang="en-US" sz="2500" dirty="0" smtClean="0"/>
              <a:t>encourage </a:t>
            </a:r>
            <a:r>
              <a:rPr lang="en-US" sz="2500" dirty="0" smtClean="0"/>
              <a:t>members to participate in the development of their care plan</a:t>
            </a:r>
          </a:p>
          <a:p>
            <a:r>
              <a:rPr lang="en-US" sz="2500" dirty="0" smtClean="0"/>
              <a:t>Care plans are communicated to primary care providers to keep them in the loop </a:t>
            </a:r>
            <a:endParaRPr lang="en-US" sz="2500" dirty="0"/>
          </a:p>
          <a:p>
            <a:r>
              <a:rPr lang="en-US" sz="2500" dirty="0" smtClean="0"/>
              <a:t>Weekly ICT minutes are created by case managers and kept on file with CHMP. </a:t>
            </a:r>
          </a:p>
          <a:p>
            <a:r>
              <a:rPr lang="en-US" sz="2500" dirty="0" smtClean="0"/>
              <a:t>ICT team provides quarterly report on SNP progress which is reported in quarterly UM committee meeting and to all stakeholders via newsletters</a:t>
            </a:r>
            <a:r>
              <a:rPr lang="en-US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INDIVIDUALIZED CARE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Developed </a:t>
            </a:r>
            <a:r>
              <a:rPr lang="en-US" dirty="0"/>
              <a:t>for each beneficiary by the respective interdisciplinary care team </a:t>
            </a:r>
            <a:endParaRPr lang="en-US" dirty="0" smtClean="0"/>
          </a:p>
          <a:p>
            <a:r>
              <a:rPr lang="en-US" dirty="0" smtClean="0"/>
              <a:t>Input from HRA, case management, NP/SW, PCP and members/caregiver</a:t>
            </a:r>
            <a:endParaRPr lang="en-US" dirty="0"/>
          </a:p>
          <a:p>
            <a:r>
              <a:rPr lang="en-US" dirty="0" smtClean="0"/>
              <a:t>Reviewed </a:t>
            </a:r>
            <a:r>
              <a:rPr lang="en-US" dirty="0"/>
              <a:t>and revised annually or when health status changes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individualized care </a:t>
            </a:r>
            <a:r>
              <a:rPr lang="en-US" dirty="0" smtClean="0"/>
              <a:t>plan includes: </a:t>
            </a:r>
            <a:endParaRPr lang="en-US" dirty="0"/>
          </a:p>
          <a:p>
            <a:pPr lvl="1"/>
            <a:r>
              <a:rPr lang="en-US" dirty="0" smtClean="0"/>
              <a:t>Goal </a:t>
            </a:r>
            <a:r>
              <a:rPr lang="en-US" dirty="0"/>
              <a:t>and objectives </a:t>
            </a:r>
          </a:p>
          <a:p>
            <a:pPr lvl="1"/>
            <a:r>
              <a:rPr lang="en-US" dirty="0" smtClean="0"/>
              <a:t>Specific </a:t>
            </a:r>
            <a:r>
              <a:rPr lang="en-US" dirty="0"/>
              <a:t>services and benefits to be provided </a:t>
            </a:r>
            <a:r>
              <a:rPr lang="en-US" dirty="0" smtClean="0"/>
              <a:t>that is tailored to patients need, self management plans and goals</a:t>
            </a:r>
          </a:p>
          <a:p>
            <a:pPr lvl="1"/>
            <a:r>
              <a:rPr lang="en-US" dirty="0" smtClean="0"/>
              <a:t>Identify barriers and unique challenges</a:t>
            </a:r>
            <a:endParaRPr lang="en-US" dirty="0"/>
          </a:p>
          <a:p>
            <a:pPr lvl="1"/>
            <a:r>
              <a:rPr lang="en-US" dirty="0" smtClean="0"/>
              <a:t>Measurable </a:t>
            </a:r>
            <a:r>
              <a:rPr lang="en-US" dirty="0"/>
              <a:t>outcomes </a:t>
            </a:r>
            <a:endParaRPr lang="en-US" dirty="0" smtClean="0"/>
          </a:p>
          <a:p>
            <a:pPr lvl="1"/>
            <a:r>
              <a:rPr lang="en-US" dirty="0" smtClean="0"/>
              <a:t>Maintain </a:t>
            </a:r>
            <a:r>
              <a:rPr lang="en-US" dirty="0"/>
              <a:t>care plan records to assure access by all stakeholders </a:t>
            </a:r>
          </a:p>
          <a:p>
            <a:pPr lvl="1"/>
            <a:r>
              <a:rPr lang="en-US" dirty="0" smtClean="0"/>
              <a:t>Maintain </a:t>
            </a:r>
            <a:r>
              <a:rPr lang="en-US" dirty="0"/>
              <a:t>records per HIPAA and professional standards </a:t>
            </a:r>
            <a:endParaRPr lang="en-US" dirty="0" smtClean="0"/>
          </a:p>
          <a:p>
            <a:pPr lvl="1"/>
            <a:r>
              <a:rPr lang="en-US" dirty="0" smtClean="0"/>
              <a:t>Communicated to patients/caregiver and providers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Individualized Care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C-SNP members also received disease specific intervention and education classes</a:t>
            </a:r>
          </a:p>
          <a:p>
            <a:r>
              <a:rPr lang="en-US" dirty="0" smtClean="0"/>
              <a:t>Education classes and wellness visits by nurse practitioners are sometimes done in collaboration with delegated entities</a:t>
            </a:r>
          </a:p>
          <a:p>
            <a:r>
              <a:rPr lang="en-US" dirty="0" smtClean="0"/>
              <a:t>Education classes are usually conducted by various combination of NP/RN, dietician, podiatrist, physical therapist/trainer or ophthalmologist. </a:t>
            </a:r>
          </a:p>
          <a:p>
            <a:r>
              <a:rPr lang="en-US" dirty="0" smtClean="0"/>
              <a:t>NPs spend extra time on disease focused counselling, teaching and Q&amp;A sessions with members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 TRANSITION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391400" y="5334000"/>
            <a:ext cx="554023" cy="365125"/>
          </a:xfrm>
        </p:spPr>
        <p:txBody>
          <a:bodyPr/>
          <a:lstStyle/>
          <a:p>
            <a:fld id="{240DD606-D605-427F-B0F2-E580CF378AF4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All SNP inpatient are managed by inpatient case managers(CM)</a:t>
            </a:r>
          </a:p>
          <a:p>
            <a:r>
              <a:rPr lang="en-US" dirty="0" smtClean="0"/>
              <a:t>Inpatient CM coordinate discharge planning with hospitals to ensure all needs are met on discharge(home, home with services, skilled or custodial nursing homes, rehabilitation center)</a:t>
            </a:r>
          </a:p>
          <a:p>
            <a:r>
              <a:rPr lang="en-US" dirty="0" smtClean="0"/>
              <a:t>Admission and discharge notification are sent to patient/caregivers, IPA and PCP with brief description of hospital course and discharge needs</a:t>
            </a:r>
          </a:p>
          <a:p>
            <a:r>
              <a:rPr lang="en-US" dirty="0" smtClean="0"/>
              <a:t>High risk patients will be referred directly to GRACE team</a:t>
            </a:r>
          </a:p>
          <a:p>
            <a:r>
              <a:rPr lang="en-US" dirty="0" smtClean="0"/>
              <a:t>Routine risk patients will receive follow up phone calls by inpatient CM at </a:t>
            </a:r>
            <a:r>
              <a:rPr lang="en-US" dirty="0" smtClean="0"/>
              <a:t>1-7 days </a:t>
            </a:r>
            <a:r>
              <a:rPr lang="en-US" dirty="0" smtClean="0"/>
              <a:t>and </a:t>
            </a:r>
            <a:r>
              <a:rPr lang="en-US" dirty="0" smtClean="0"/>
              <a:t>again at 14-21 days as needed. </a:t>
            </a:r>
            <a:endParaRPr lang="en-US" dirty="0"/>
          </a:p>
          <a:p>
            <a:r>
              <a:rPr lang="en-US" dirty="0" smtClean="0"/>
              <a:t>The purpose of this call </a:t>
            </a:r>
            <a:r>
              <a:rPr lang="en-US" dirty="0" smtClean="0"/>
              <a:t>is to </a:t>
            </a:r>
            <a:r>
              <a:rPr lang="en-US" dirty="0" smtClean="0"/>
              <a:t>ensure </a:t>
            </a:r>
            <a:r>
              <a:rPr lang="en-US" dirty="0" smtClean="0"/>
              <a:t>patients </a:t>
            </a:r>
            <a:r>
              <a:rPr lang="en-US" dirty="0" smtClean="0"/>
              <a:t>understand their disease process, has post-discharge follow up, address any additional issues, contingency plan and med reconciliation</a:t>
            </a:r>
          </a:p>
          <a:p>
            <a:r>
              <a:rPr lang="en-US" dirty="0" smtClean="0"/>
              <a:t>If patient is stable after 14-21 days, patient will be educated about self management</a:t>
            </a:r>
          </a:p>
          <a:p>
            <a:r>
              <a:rPr lang="en-US" dirty="0" smtClean="0"/>
              <a:t>If patient still unstable after 14-21 days, they will be referred to GRACE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Geriatric resources for Assessment and Care of the Elders</a:t>
            </a:r>
          </a:p>
          <a:p>
            <a:r>
              <a:rPr lang="en-US" dirty="0" smtClean="0"/>
              <a:t>High risk case management with additional focus on geriatric syndrome. </a:t>
            </a:r>
          </a:p>
          <a:p>
            <a:r>
              <a:rPr lang="en-US" dirty="0" smtClean="0"/>
              <a:t>Team of nurse practitioners, RN/LVN and social worker</a:t>
            </a:r>
          </a:p>
          <a:p>
            <a:r>
              <a:rPr lang="en-US" dirty="0" smtClean="0"/>
              <a:t>Visits patients at home to provide assessment of medical and psychosocial needs</a:t>
            </a:r>
          </a:p>
          <a:p>
            <a:r>
              <a:rPr lang="en-US" dirty="0" smtClean="0"/>
              <a:t>Discuss patient in ICT in collaboration with ICT team members, PCP and patients, in order to create individualized care plans</a:t>
            </a:r>
          </a:p>
          <a:p>
            <a:r>
              <a:rPr lang="en-US" dirty="0" smtClean="0"/>
              <a:t>Visits patients at a pre-determined interval(depending on medical complexity) and also when there is a change in condition</a:t>
            </a:r>
          </a:p>
          <a:p>
            <a:r>
              <a:rPr lang="en-US" dirty="0" smtClean="0"/>
              <a:t>Referral comes from inpatient referral(as mentioned in care transition), HRA and outpatient referrals from PCP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4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67600" y="5334000"/>
            <a:ext cx="554023" cy="365125"/>
          </a:xfrm>
        </p:spPr>
        <p:txBody>
          <a:bodyPr/>
          <a:lstStyle/>
          <a:p>
            <a:fld id="{240DD606-D605-427F-B0F2-E580CF378AF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1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PROVIDER NETWORK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391400" y="5410200"/>
            <a:ext cx="554023" cy="365125"/>
          </a:xfrm>
        </p:spPr>
        <p:txBody>
          <a:bodyPr/>
          <a:lstStyle/>
          <a:p>
            <a:fld id="{240DD606-D605-427F-B0F2-E580CF378AF4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Specialized Provider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CHMP has </a:t>
            </a:r>
            <a:r>
              <a:rPr lang="en-US" dirty="0" smtClean="0"/>
              <a:t>a comprehensive </a:t>
            </a:r>
            <a:r>
              <a:rPr lang="en-US" dirty="0" smtClean="0"/>
              <a:t>network of PCP, specialist, mental health provider, and ancillary services </a:t>
            </a:r>
            <a:r>
              <a:rPr lang="en-US" dirty="0" smtClean="0"/>
              <a:t>that specifically </a:t>
            </a:r>
            <a:r>
              <a:rPr lang="en-US" dirty="0" smtClean="0"/>
              <a:t>meet the needs of our various SNP population. </a:t>
            </a:r>
          </a:p>
          <a:p>
            <a:r>
              <a:rPr lang="en-US" dirty="0" smtClean="0"/>
              <a:t>All network providers are trained on CHMP model of care</a:t>
            </a:r>
          </a:p>
          <a:p>
            <a:r>
              <a:rPr lang="en-US" dirty="0" smtClean="0"/>
              <a:t>Delegation oversight team and UM team at CHMP ensure compliance of delegated entities with all elements within the model of care.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AND HEALTH OUTCOMES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AND HEALTH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CHMP must conduct QI program to monitor effectiveness of model of care</a:t>
            </a:r>
          </a:p>
          <a:p>
            <a:r>
              <a:rPr lang="en-US" dirty="0" smtClean="0"/>
              <a:t>CHMP QM department identifies measurable goals and collect data to determine if the goals of MOC have been met</a:t>
            </a:r>
          </a:p>
          <a:p>
            <a:r>
              <a:rPr lang="en-US" dirty="0" smtClean="0"/>
              <a:t>QM department is also responsible to HEDIS measures, annual QIP(quality improvement project) and CCIP(chronic care improvement program)</a:t>
            </a:r>
          </a:p>
          <a:p>
            <a:r>
              <a:rPr lang="en-US" dirty="0" smtClean="0"/>
              <a:t>All outcomes are communicated to stakeholders </a:t>
            </a:r>
          </a:p>
          <a:p>
            <a:r>
              <a:rPr lang="en-US" dirty="0" smtClean="0"/>
              <a:t>Corrective action plans are issued if goals are not met. </a:t>
            </a:r>
            <a:r>
              <a:rPr lang="en-US" dirty="0" err="1" smtClean="0"/>
              <a:t>Eg</a:t>
            </a:r>
            <a:r>
              <a:rPr lang="en-US" dirty="0" smtClean="0"/>
              <a:t>. changing policy &amp; procedure, staffing, network expansion etc.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8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Data collected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Inpatient bed days and readmission rate</a:t>
            </a:r>
          </a:p>
          <a:p>
            <a:r>
              <a:rPr lang="en-US" dirty="0" smtClean="0"/>
              <a:t>Improved </a:t>
            </a:r>
            <a:r>
              <a:rPr lang="en-US" dirty="0"/>
              <a:t>self-management and independence </a:t>
            </a:r>
          </a:p>
          <a:p>
            <a:r>
              <a:rPr lang="en-US" dirty="0"/>
              <a:t>Improved mobility and functional status </a:t>
            </a:r>
          </a:p>
          <a:p>
            <a:r>
              <a:rPr lang="en-US" dirty="0"/>
              <a:t>Improved pain management </a:t>
            </a:r>
          </a:p>
          <a:p>
            <a:r>
              <a:rPr lang="en-US" dirty="0"/>
              <a:t>Improved quality of life as self-reported </a:t>
            </a:r>
          </a:p>
          <a:p>
            <a:r>
              <a:rPr lang="en-US" dirty="0"/>
              <a:t>Improved satisfaction with health status and health services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2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data collected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Improved </a:t>
            </a:r>
            <a:r>
              <a:rPr lang="en-US" dirty="0"/>
              <a:t>access to medical, mental health, and social services </a:t>
            </a:r>
          </a:p>
          <a:p>
            <a:r>
              <a:rPr lang="en-US" dirty="0"/>
              <a:t>Improved access to affordable care </a:t>
            </a:r>
          </a:p>
          <a:p>
            <a:r>
              <a:rPr lang="en-US" dirty="0"/>
              <a:t>Improved coordination of care through a single point of care management </a:t>
            </a:r>
          </a:p>
          <a:p>
            <a:r>
              <a:rPr lang="en-US" dirty="0"/>
              <a:t>Improved transition of care across settings and providers </a:t>
            </a:r>
          </a:p>
          <a:p>
            <a:r>
              <a:rPr lang="en-US" dirty="0"/>
              <a:t>Improved access to preventive health services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5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NCQA.ORG</a:t>
            </a:r>
          </a:p>
          <a:p>
            <a:r>
              <a:rPr lang="en-US" dirty="0" smtClean="0"/>
              <a:t>Model of care scoring guidelines</a:t>
            </a:r>
          </a:p>
          <a:p>
            <a:r>
              <a:rPr lang="en-US" dirty="0" smtClean="0"/>
              <a:t>www.cms.gov/Medicare/HealthPlans/SpecialNeedsPlans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SNP Types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SNP is a special need plan. MA plan designs special and unique benefit package to meet the needs of our most vulnerable members</a:t>
            </a:r>
          </a:p>
          <a:p>
            <a:r>
              <a:rPr lang="en-US" dirty="0" smtClean="0"/>
              <a:t>CHMP will be offering up to </a:t>
            </a:r>
            <a:r>
              <a:rPr lang="en-US" dirty="0" smtClean="0"/>
              <a:t>2 </a:t>
            </a:r>
            <a:r>
              <a:rPr lang="en-US" dirty="0" smtClean="0"/>
              <a:t>SNPs in </a:t>
            </a:r>
            <a:r>
              <a:rPr lang="en-US" dirty="0" smtClean="0"/>
              <a:t>2018</a:t>
            </a:r>
            <a:endParaRPr lang="en-US" dirty="0" smtClean="0"/>
          </a:p>
          <a:p>
            <a:r>
              <a:rPr lang="en-US" dirty="0" smtClean="0"/>
              <a:t>Dual eligible SNP(D-SNP)</a:t>
            </a:r>
            <a:endParaRPr lang="en-US" dirty="0"/>
          </a:p>
          <a:p>
            <a:r>
              <a:rPr lang="en-US" dirty="0" smtClean="0"/>
              <a:t>Chronic SNP (C-SNP)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7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of care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391400" y="5334000"/>
            <a:ext cx="554023" cy="365125"/>
          </a:xfrm>
        </p:spPr>
        <p:txBody>
          <a:bodyPr/>
          <a:lstStyle/>
          <a:p>
            <a:fld id="{240DD606-D605-427F-B0F2-E580CF378AF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SNP Model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MOC is the </a:t>
            </a:r>
            <a:r>
              <a:rPr lang="en-US" dirty="0"/>
              <a:t>architecture for care management policy, procedures, and operational systems. </a:t>
            </a:r>
            <a:endParaRPr lang="en-US" dirty="0" smtClean="0"/>
          </a:p>
          <a:p>
            <a:r>
              <a:rPr lang="en-US" dirty="0" smtClean="0"/>
              <a:t>The ACA </a:t>
            </a:r>
            <a:r>
              <a:rPr lang="en-US" dirty="0"/>
              <a:t>requires that all </a:t>
            </a:r>
            <a:r>
              <a:rPr lang="en-US" dirty="0" smtClean="0"/>
              <a:t>SNPs to have Model of care (MOC) be </a:t>
            </a:r>
            <a:r>
              <a:rPr lang="en-US" dirty="0"/>
              <a:t>approved by NCQA effective beginning January 1, 2012. </a:t>
            </a:r>
            <a:endParaRPr lang="en-US" dirty="0" smtClean="0"/>
          </a:p>
          <a:p>
            <a:r>
              <a:rPr lang="en-US" dirty="0" smtClean="0"/>
              <a:t>MOC are scored based on content. Depending on the integrity of the MOC,  a SNP can be approved from 1 to 3 years. </a:t>
            </a:r>
          </a:p>
          <a:p>
            <a:r>
              <a:rPr lang="en-US" dirty="0" smtClean="0"/>
              <a:t>CHMP currently has SNPs that are approved for </a:t>
            </a:r>
            <a:r>
              <a:rPr lang="en-US" dirty="0" smtClean="0"/>
              <a:t>3 </a:t>
            </a:r>
            <a:r>
              <a:rPr lang="en-US" dirty="0" smtClean="0"/>
              <a:t>years.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MODEL OF CARE GOALS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Improve </a:t>
            </a:r>
            <a:r>
              <a:rPr lang="en-US" dirty="0"/>
              <a:t>access to medical, mental health, and social services </a:t>
            </a:r>
          </a:p>
          <a:p>
            <a:r>
              <a:rPr lang="en-US" dirty="0" smtClean="0"/>
              <a:t>Improve </a:t>
            </a:r>
            <a:r>
              <a:rPr lang="en-US" dirty="0"/>
              <a:t>access to affordable care </a:t>
            </a:r>
          </a:p>
          <a:p>
            <a:r>
              <a:rPr lang="en-US" dirty="0" smtClean="0"/>
              <a:t>Improve </a:t>
            </a:r>
            <a:r>
              <a:rPr lang="en-US" dirty="0"/>
              <a:t>coordination of care through an identified point of contact </a:t>
            </a:r>
          </a:p>
          <a:p>
            <a:r>
              <a:rPr lang="en-US" dirty="0" smtClean="0"/>
              <a:t>Improve </a:t>
            </a:r>
            <a:r>
              <a:rPr lang="en-US" dirty="0"/>
              <a:t>transitions of care across healthcare settings and providers </a:t>
            </a:r>
          </a:p>
          <a:p>
            <a:r>
              <a:rPr lang="en-US" dirty="0" smtClean="0"/>
              <a:t>Improve </a:t>
            </a:r>
            <a:r>
              <a:rPr lang="en-US" dirty="0"/>
              <a:t>access to preventive health services </a:t>
            </a:r>
            <a:endParaRPr lang="en-US" dirty="0" smtClean="0"/>
          </a:p>
          <a:p>
            <a:r>
              <a:rPr lang="en-US" dirty="0" smtClean="0"/>
              <a:t>Assure </a:t>
            </a:r>
            <a:r>
              <a:rPr lang="en-US" dirty="0"/>
              <a:t>appropriate utilization of services </a:t>
            </a:r>
          </a:p>
          <a:p>
            <a:r>
              <a:rPr lang="en-US" dirty="0" smtClean="0"/>
              <a:t>Assure </a:t>
            </a:r>
            <a:r>
              <a:rPr lang="en-US" dirty="0"/>
              <a:t>cost-effective service delivery </a:t>
            </a:r>
          </a:p>
          <a:p>
            <a:r>
              <a:rPr lang="en-US" dirty="0" smtClean="0"/>
              <a:t>Improve </a:t>
            </a:r>
            <a:r>
              <a:rPr lang="en-US" dirty="0"/>
              <a:t>beneficiary health </a:t>
            </a:r>
            <a:r>
              <a:rPr lang="en-US" dirty="0" smtClean="0"/>
              <a:t>outcomes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 ELEMENTS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Description of the SNP-specific Target Population </a:t>
            </a:r>
          </a:p>
          <a:p>
            <a:r>
              <a:rPr lang="en-US" dirty="0"/>
              <a:t>Measurable Goals </a:t>
            </a:r>
          </a:p>
          <a:p>
            <a:r>
              <a:rPr lang="en-US" dirty="0"/>
              <a:t>Staff Structure and Care Management Goals </a:t>
            </a:r>
          </a:p>
          <a:p>
            <a:r>
              <a:rPr lang="en-US" dirty="0"/>
              <a:t>Interdisciplinary Care Team </a:t>
            </a:r>
          </a:p>
          <a:p>
            <a:r>
              <a:rPr lang="en-US" dirty="0"/>
              <a:t>Provider Network having Specialized Expertise and Use of Clinical Practice Guidelines and Protocols </a:t>
            </a:r>
          </a:p>
          <a:p>
            <a:r>
              <a:rPr lang="en-US" dirty="0"/>
              <a:t>Model of Care Training for Personnel and Provider Network </a:t>
            </a:r>
          </a:p>
          <a:p>
            <a:r>
              <a:rPr lang="en-US" dirty="0"/>
              <a:t>Health Risk Assessment </a:t>
            </a:r>
          </a:p>
          <a:p>
            <a:r>
              <a:rPr lang="en-US" dirty="0"/>
              <a:t>Individualized Care Plan </a:t>
            </a:r>
          </a:p>
          <a:p>
            <a:r>
              <a:rPr lang="en-US" dirty="0"/>
              <a:t>Communication Network </a:t>
            </a:r>
          </a:p>
          <a:p>
            <a:r>
              <a:rPr lang="en-US" dirty="0"/>
              <a:t>Care Management for the Most Vulnerable Subpopulations </a:t>
            </a:r>
          </a:p>
          <a:p>
            <a:r>
              <a:rPr lang="en-US" dirty="0"/>
              <a:t>Performance and Health Outcome Measurement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606-D605-427F-B0F2-E580CF378A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CHMP SNP Population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91400" y="5334000"/>
            <a:ext cx="554023" cy="365125"/>
          </a:xfrm>
        </p:spPr>
        <p:txBody>
          <a:bodyPr/>
          <a:lstStyle/>
          <a:p>
            <a:fld id="{240DD606-D605-427F-B0F2-E580CF378AF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5972</TotalTime>
  <Words>1885</Words>
  <Application>Microsoft Office PowerPoint</Application>
  <PresentationFormat>On-screen Show (4:3)</PresentationFormat>
  <Paragraphs>250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Pushpin</vt:lpstr>
      <vt:lpstr>MODEL OF CARE TRAINING 2018</vt:lpstr>
      <vt:lpstr>Content</vt:lpstr>
      <vt:lpstr>Introduction</vt:lpstr>
      <vt:lpstr>SNP Types </vt:lpstr>
      <vt:lpstr>Model of care</vt:lpstr>
      <vt:lpstr>SNP Model of care</vt:lpstr>
      <vt:lpstr>  MODEL OF CARE GOALS </vt:lpstr>
      <vt:lpstr>MOC ELEMENTS </vt:lpstr>
      <vt:lpstr>CHMP SNP Population</vt:lpstr>
      <vt:lpstr>D-SNP</vt:lpstr>
      <vt:lpstr>C- SNP</vt:lpstr>
      <vt:lpstr>VULNERABLE POPULATION</vt:lpstr>
      <vt:lpstr>SNP benefits</vt:lpstr>
      <vt:lpstr>Cont. SNP benefits</vt:lpstr>
      <vt:lpstr>ROLES AND RESPONSIBILITIES</vt:lpstr>
      <vt:lpstr>ADMINISTRATIVE ROLES</vt:lpstr>
      <vt:lpstr>Clinical Staff Roles</vt:lpstr>
      <vt:lpstr>CASE MANAGEMENT ROLES</vt:lpstr>
      <vt:lpstr>HEALTH RISK ASSESSMENTS</vt:lpstr>
      <vt:lpstr>HEALTH RISK ASSESSMENTS</vt:lpstr>
      <vt:lpstr>HEALTH RISK ASSESSMENTS</vt:lpstr>
      <vt:lpstr>INTERDISCIPLINARY TEAM(ICT)</vt:lpstr>
      <vt:lpstr>ICT</vt:lpstr>
      <vt:lpstr>ICT</vt:lpstr>
      <vt:lpstr>INDIVIDUALIZED CARE PLAN</vt:lpstr>
      <vt:lpstr>Individualized Care Plan</vt:lpstr>
      <vt:lpstr>CARE TRANSITION</vt:lpstr>
      <vt:lpstr>Care transition</vt:lpstr>
      <vt:lpstr>GRACE</vt:lpstr>
      <vt:lpstr>PROVIDER NETWORK</vt:lpstr>
      <vt:lpstr>Specialized Provider Network</vt:lpstr>
      <vt:lpstr>PERFORMANCE AND HEALTH OUTCOMES</vt:lpstr>
      <vt:lpstr>PERFORMANCE AND HEALTH OUTCOMES</vt:lpstr>
      <vt:lpstr>Examples of Data collected</vt:lpstr>
      <vt:lpstr>Examples of data collected</vt:lpstr>
      <vt:lpstr>RESOURCES</vt:lpstr>
    </vt:vector>
  </TitlesOfParts>
  <Company>Central Heatlh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OF CARE TRAINING</dc:title>
  <dc:creator>Shameka Coles</dc:creator>
  <cp:lastModifiedBy>Leabeth Yick</cp:lastModifiedBy>
  <cp:revision>73</cp:revision>
  <dcterms:created xsi:type="dcterms:W3CDTF">2013-10-25T22:14:45Z</dcterms:created>
  <dcterms:modified xsi:type="dcterms:W3CDTF">2018-01-05T00:22:39Z</dcterms:modified>
</cp:coreProperties>
</file>